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6858000" cy="9144000"/>
  <p:embeddedFontLst>
    <p:embeddedFont>
      <p:font typeface="Alfa Slab One" panose="020B0604020202020204" charset="0"/>
      <p:regular r:id="rId23"/>
    </p:embeddedFont>
    <p:embeddedFont>
      <p:font typeface="Comic Sans MS" panose="030F0702030302020204" pitchFamily="66" charset="0"/>
      <p:regular r:id="rId24"/>
      <p:bold r:id="rId25"/>
    </p:embeddedFont>
    <p:embeddedFont>
      <p:font typeface="Open Sans" panose="020B0604020202020204" charset="0"/>
      <p:regular r:id="rId26"/>
      <p:bold r:id="rId27"/>
      <p:italic r:id="rId28"/>
      <p:boldItalic r:id="rId29"/>
    </p:embeddedFont>
    <p:embeddedFont>
      <p:font typeface="Josefin Sans" panose="020B0604020202020204" charset="0"/>
      <p:regular r:id="rId30"/>
      <p:bold r:id="rId31"/>
      <p:italic r:id="rId32"/>
      <p:boldItalic r:id="rId33"/>
    </p:embeddedFont>
    <p:embeddedFont>
      <p:font typeface="Proxima Nova" panose="020B0604020202020204" charset="0"/>
      <p:regular r:id="rId34"/>
      <p:bold r:id="rId35"/>
      <p:italic r:id="rId36"/>
      <p:boldItalic r:id="rId37"/>
    </p:embeddedFont>
    <p:embeddedFont>
      <p:font typeface="Sigmar One" panose="020B0604020202020204" charset="0"/>
      <p:regular r:id="rId38"/>
    </p:embeddedFont>
    <p:embeddedFont>
      <p:font typeface="Cabin Sketch" panose="020B0604020202020204"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DBB2699-08DD-4A8C-9A01-24233A2D84AD}">
  <a:tblStyle styleId="{9DBB2699-08DD-4A8C-9A01-24233A2D84A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973AB25-F5DF-46D2-97E1-B94379CD1D3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A9BD00E-3AB5-4CDD-BAF9-E068FB1C79A5}" styleName="Table_2">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9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2.fntdata"/><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72948480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415d54e8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415d54e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c9b2b620d_0_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c9b2b620d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c9b2b620d_0_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c9b2b620d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415d54e85_0_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415d54e85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415d54e85_0_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415d54e85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43899eb738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43899eb73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415d54e85_0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415d54e85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415d54e85_0_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415d54e85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415d54e85_0_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415d54e85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415d54e85_0_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415d54e85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415d54e85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3415d54e85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c9b2b620d_0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c9b2b620d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cb12d6868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cb12d686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c9b2b620d_0_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c9b2b620d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c9b2b620d_0_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c9b2b620d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c9b2b620d_0_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c9b2b620d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cb12d6868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cb12d686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c9b2b620d_0_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c9b2b620d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4278300" y="3668217"/>
            <a:ext cx="587400" cy="0"/>
          </a:xfrm>
          <a:prstGeom prst="straightConnector1">
            <a:avLst/>
          </a:prstGeom>
          <a:noFill/>
          <a:ln w="76200" cap="flat" cmpd="sng">
            <a:solidFill>
              <a:schemeClr val="dk1"/>
            </a:solidFill>
            <a:prstDash val="solid"/>
            <a:round/>
            <a:headEnd type="none" w="sm" len="sm"/>
            <a:tailEnd type="none" w="sm" len="sm"/>
          </a:ln>
        </p:spPr>
      </p:cxnSp>
      <p:sp>
        <p:nvSpPr>
          <p:cNvPr id="11" name="Google Shape;11;p2"/>
          <p:cNvSpPr txBox="1">
            <a:spLocks noGrp="1"/>
          </p:cNvSpPr>
          <p:nvPr>
            <p:ph type="ctrTitle"/>
          </p:nvPr>
        </p:nvSpPr>
        <p:spPr>
          <a:xfrm>
            <a:off x="311700" y="794633"/>
            <a:ext cx="8520600" cy="26103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2" name="Google Shape;12;p2"/>
          <p:cNvSpPr txBox="1">
            <a:spLocks noGrp="1"/>
          </p:cNvSpPr>
          <p:nvPr>
            <p:ph type="subTitle" idx="1"/>
          </p:nvPr>
        </p:nvSpPr>
        <p:spPr>
          <a:xfrm>
            <a:off x="311700" y="4221097"/>
            <a:ext cx="8520600" cy="9780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557233"/>
            <a:ext cx="8520600" cy="2640000"/>
          </a:xfrm>
          <a:prstGeom prst="rect">
            <a:avLst/>
          </a:prstGeom>
        </p:spPr>
        <p:txBody>
          <a:bodyPr spcFirstLastPara="1" wrap="square" lIns="91425" tIns="91425" rIns="91425" bIns="91425" anchor="ctr" anchorCtr="0"/>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a:spLocks noGrp="1"/>
          </p:cNvSpPr>
          <p:nvPr>
            <p:ph type="body" idx="1"/>
          </p:nvPr>
        </p:nvSpPr>
        <p:spPr>
          <a:xfrm>
            <a:off x="311700" y="4299000"/>
            <a:ext cx="8520600" cy="14289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9" name="Google Shape;49;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8" name="Google Shape;58;p14"/>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9" name="Google Shape;59;p1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2" name="Google Shape;62;p1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3"/>
        <p:cNvGrpSpPr/>
        <p:nvPr/>
      </p:nvGrpSpPr>
      <p:grpSpPr>
        <a:xfrm>
          <a:off x="0" y="0"/>
          <a:ext cx="0" cy="0"/>
          <a:chOff x="0" y="0"/>
          <a:chExt cx="0" cy="0"/>
        </a:xfrm>
      </p:grpSpPr>
      <p:sp>
        <p:nvSpPr>
          <p:cNvPr id="64" name="Google Shape;64;p1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5" name="Google Shape;65;p16"/>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6" name="Google Shape;66;p1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9" name="Google Shape;69;p17"/>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0" name="Google Shape;70;p17"/>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1" name="Google Shape;71;p1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 name="Google Shape;74;p1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7" name="Google Shape;77;p19"/>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8" name="Google Shape;78;p1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9"/>
        <p:cNvGrpSpPr/>
        <p:nvPr/>
      </p:nvGrpSpPr>
      <p:grpSpPr>
        <a:xfrm>
          <a:off x="0" y="0"/>
          <a:ext cx="0" cy="0"/>
          <a:chOff x="0" y="0"/>
          <a:chExt cx="0" cy="0"/>
        </a:xfrm>
      </p:grpSpPr>
      <p:sp>
        <p:nvSpPr>
          <p:cNvPr id="80" name="Google Shape;80;p20"/>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1" name="Google Shape;81;p2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2"/>
        <p:cNvGrpSpPr/>
        <p:nvPr/>
      </p:nvGrpSpPr>
      <p:grpSpPr>
        <a:xfrm>
          <a:off x="0" y="0"/>
          <a:ext cx="0" cy="0"/>
          <a:chOff x="0" y="0"/>
          <a:chExt cx="0" cy="0"/>
        </a:xfrm>
      </p:grpSpPr>
      <p:sp>
        <p:nvSpPr>
          <p:cNvPr id="83" name="Google Shape;83;p21"/>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1"/>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5" name="Google Shape;85;p21"/>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6" name="Google Shape;86;p21"/>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7" name="Google Shape;87;p2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3307400"/>
            <a:ext cx="8114400" cy="32613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a:endParaRPr/>
          </a:p>
        </p:txBody>
      </p:sp>
      <p:sp>
        <p:nvSpPr>
          <p:cNvPr id="16" name="Google Shape;16;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8"/>
        <p:cNvGrpSpPr/>
        <p:nvPr/>
      </p:nvGrpSpPr>
      <p:grpSpPr>
        <a:xfrm>
          <a:off x="0" y="0"/>
          <a:ext cx="0" cy="0"/>
          <a:chOff x="0" y="0"/>
          <a:chExt cx="0" cy="0"/>
        </a:xfrm>
      </p:grpSpPr>
      <p:sp>
        <p:nvSpPr>
          <p:cNvPr id="89" name="Google Shape;89;p22"/>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90" name="Google Shape;90;p2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1"/>
        <p:cNvGrpSpPr/>
        <p:nvPr/>
      </p:nvGrpSpPr>
      <p:grpSpPr>
        <a:xfrm>
          <a:off x="0" y="0"/>
          <a:ext cx="0" cy="0"/>
          <a:chOff x="0" y="0"/>
          <a:chExt cx="0" cy="0"/>
        </a:xfrm>
      </p:grpSpPr>
      <p:sp>
        <p:nvSpPr>
          <p:cNvPr id="92" name="Google Shape;92;p23"/>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3" name="Google Shape;93;p23"/>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4" name="Google Shape;94;p2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842400"/>
            <a:ext cx="2808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987833"/>
            <a:ext cx="2808000" cy="41040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701800"/>
            <a:ext cx="5683800" cy="54543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5" name="Google Shape;35;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33"/>
            <a:ext cx="4572000" cy="685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59940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834132"/>
            <a:ext cx="4045200" cy="2069100"/>
          </a:xfrm>
          <a:prstGeom prst="rect">
            <a:avLst/>
          </a:prstGeom>
        </p:spPr>
        <p:txBody>
          <a:bodyPr spcFirstLastPara="1" wrap="square" lIns="91425" tIns="91425" rIns="91425" bIns="91425" anchor="b"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0" name="Google Shape;40;p9"/>
          <p:cNvSpPr txBox="1">
            <a:spLocks noGrp="1"/>
          </p:cNvSpPr>
          <p:nvPr>
            <p:ph type="subTitle" idx="1"/>
          </p:nvPr>
        </p:nvSpPr>
        <p:spPr>
          <a:xfrm>
            <a:off x="265500" y="3974834"/>
            <a:ext cx="4045200" cy="17940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965600"/>
            <a:ext cx="3837000" cy="49269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2" name="Google Shape;42;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5644967"/>
            <a:ext cx="5998800" cy="7983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4" name="Google Shape;54;p1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5" name="Google Shape;55;p1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www.edmunds.com/tco.html"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www.desmos.com/calculator"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edmunds.com/toyota/4runner/2018/st-401728175/cost-to-own/"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www.desmos.com/calculator" TargetMode="External"/><Relationship Id="rId4" Type="http://schemas.openxmlformats.org/officeDocument/2006/relationships/hyperlink" Target="https://www.desmos.com/calculator/udow18tmwp"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dRpAxaJuvRU"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RfEOrZ432Jw"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5"/>
          <p:cNvSpPr txBox="1">
            <a:spLocks noGrp="1"/>
          </p:cNvSpPr>
          <p:nvPr>
            <p:ph type="title"/>
          </p:nvPr>
        </p:nvSpPr>
        <p:spPr>
          <a:xfrm>
            <a:off x="192325" y="221950"/>
            <a:ext cx="22881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Warm Up </a:t>
            </a:r>
            <a:endParaRPr/>
          </a:p>
        </p:txBody>
      </p:sp>
      <p:sp>
        <p:nvSpPr>
          <p:cNvPr id="102" name="Google Shape;102;p25"/>
          <p:cNvSpPr txBox="1"/>
          <p:nvPr/>
        </p:nvSpPr>
        <p:spPr>
          <a:xfrm>
            <a:off x="304800" y="1061950"/>
            <a:ext cx="9144000" cy="1242900"/>
          </a:xfrm>
          <a:prstGeom prst="rect">
            <a:avLst/>
          </a:prstGeom>
          <a:noFill/>
          <a:ln>
            <a:noFill/>
          </a:ln>
        </p:spPr>
        <p:txBody>
          <a:bodyPr spcFirstLastPara="1" wrap="square" lIns="91425" tIns="91425" rIns="91425" bIns="91425" anchor="ctr" anchorCtr="0">
            <a:noAutofit/>
          </a:bodyPr>
          <a:lstStyle/>
          <a:p>
            <a:pPr marL="0" lvl="0" indent="0" algn="l" rtl="0">
              <a:lnSpc>
                <a:spcPct val="108000"/>
              </a:lnSpc>
              <a:spcBef>
                <a:spcPts val="1000"/>
              </a:spcBef>
              <a:spcAft>
                <a:spcPts val="0"/>
              </a:spcAft>
              <a:buNone/>
            </a:pPr>
            <a:r>
              <a:rPr lang="en" sz="1800">
                <a:solidFill>
                  <a:srgbClr val="231F20"/>
                </a:solidFill>
                <a:latin typeface="Comic Sans MS"/>
                <a:ea typeface="Comic Sans MS"/>
                <a:cs typeface="Comic Sans MS"/>
                <a:sym typeface="Comic Sans MS"/>
              </a:rPr>
              <a:t>Use a calculator and the Monthly Payment Formula to complete the chart and determine which deal to choose. </a:t>
            </a:r>
            <a:r>
              <a:rPr lang="en" sz="1800" b="1" i="1">
                <a:solidFill>
                  <a:srgbClr val="231F20"/>
                </a:solidFill>
                <a:latin typeface="Comic Sans MS"/>
                <a:ea typeface="Comic Sans MS"/>
                <a:cs typeface="Comic Sans MS"/>
                <a:sym typeface="Comic Sans MS"/>
              </a:rPr>
              <a:t>Round your answers to the nearest dollar.</a:t>
            </a:r>
            <a:endParaRPr sz="1800" b="1" i="1">
              <a:solidFill>
                <a:srgbClr val="231F20"/>
              </a:solidFill>
              <a:latin typeface="Comic Sans MS"/>
              <a:ea typeface="Comic Sans MS"/>
              <a:cs typeface="Comic Sans MS"/>
              <a:sym typeface="Comic Sans MS"/>
            </a:endParaRPr>
          </a:p>
          <a:p>
            <a:pPr marL="0" lvl="0" indent="0" algn="l" rtl="0">
              <a:lnSpc>
                <a:spcPct val="108000"/>
              </a:lnSpc>
              <a:spcBef>
                <a:spcPts val="1000"/>
              </a:spcBef>
              <a:spcAft>
                <a:spcPts val="0"/>
              </a:spcAft>
              <a:buNone/>
            </a:pPr>
            <a:r>
              <a:rPr lang="en" sz="1800" b="1">
                <a:solidFill>
                  <a:srgbClr val="231F20"/>
                </a:solidFill>
                <a:latin typeface="Comic Sans MS"/>
                <a:ea typeface="Comic Sans MS"/>
                <a:cs typeface="Comic Sans MS"/>
                <a:sym typeface="Comic Sans MS"/>
              </a:rPr>
              <a:t>Which is the best deal?. Explain why. </a:t>
            </a:r>
            <a:endParaRPr sz="1800" b="1">
              <a:solidFill>
                <a:srgbClr val="231F20"/>
              </a:solidFill>
              <a:latin typeface="Comic Sans MS"/>
              <a:ea typeface="Comic Sans MS"/>
              <a:cs typeface="Comic Sans MS"/>
              <a:sym typeface="Comic Sans MS"/>
            </a:endParaRPr>
          </a:p>
        </p:txBody>
      </p:sp>
      <p:pic>
        <p:nvPicPr>
          <p:cNvPr id="103" name="Google Shape;103;p25"/>
          <p:cNvPicPr preferRelativeResize="0"/>
          <p:nvPr/>
        </p:nvPicPr>
        <p:blipFill>
          <a:blip r:embed="rId3">
            <a:alphaModFix/>
          </a:blip>
          <a:stretch>
            <a:fillRect/>
          </a:stretch>
        </p:blipFill>
        <p:spPr>
          <a:xfrm>
            <a:off x="5047175" y="221950"/>
            <a:ext cx="2960463" cy="889850"/>
          </a:xfrm>
          <a:prstGeom prst="rect">
            <a:avLst/>
          </a:prstGeom>
          <a:noFill/>
          <a:ln>
            <a:noFill/>
          </a:ln>
        </p:spPr>
      </p:pic>
      <p:graphicFrame>
        <p:nvGraphicFramePr>
          <p:cNvPr id="104" name="Google Shape;104;p25"/>
          <p:cNvGraphicFramePr/>
          <p:nvPr/>
        </p:nvGraphicFramePr>
        <p:xfrm>
          <a:off x="1628175" y="2281725"/>
          <a:ext cx="6595400" cy="4315965"/>
        </p:xfrm>
        <a:graphic>
          <a:graphicData uri="http://schemas.openxmlformats.org/drawingml/2006/table">
            <a:tbl>
              <a:tblPr>
                <a:noFill/>
                <a:tableStyleId>{9DBB2699-08DD-4A8C-9A01-24233A2D84AD}</a:tableStyleId>
              </a:tblPr>
              <a:tblGrid>
                <a:gridCol w="2785450"/>
                <a:gridCol w="1904975"/>
                <a:gridCol w="1904975"/>
              </a:tblGrid>
              <a:tr h="417725">
                <a:tc>
                  <a:txBody>
                    <a:bodyPr/>
                    <a:lstStyle/>
                    <a:p>
                      <a:pPr marL="279400" lvl="0" indent="0" algn="ctr" rtl="0">
                        <a:lnSpc>
                          <a:spcPct val="115000"/>
                        </a:lnSpc>
                        <a:spcBef>
                          <a:spcPts val="0"/>
                        </a:spcBef>
                        <a:spcAft>
                          <a:spcPts val="0"/>
                        </a:spcAft>
                        <a:buNone/>
                      </a:pPr>
                      <a:r>
                        <a:rPr lang="en" sz="2000">
                          <a:highlight>
                            <a:srgbClr val="231F20"/>
                          </a:highlight>
                        </a:rPr>
                        <a:t> </a:t>
                      </a:r>
                      <a:endParaRPr sz="2000">
                        <a:highlight>
                          <a:srgbClr val="231F20"/>
                        </a:highlight>
                      </a:endParaRPr>
                    </a:p>
                  </a:txBody>
                  <a:tcPr marL="63500" marR="63500" marT="63500" marB="63500" anchor="ctr">
                    <a:lnR w="12700" cap="flat" cmpd="sng">
                      <a:solidFill>
                        <a:srgbClr val="FFFFFF"/>
                      </a:solidFill>
                      <a:prstDash val="solid"/>
                      <a:round/>
                      <a:headEnd type="none" w="sm" len="sm"/>
                      <a:tailEnd type="none" w="sm" len="sm"/>
                    </a:lnR>
                    <a:solidFill>
                      <a:srgbClr val="231F20"/>
                    </a:solidFill>
                  </a:tcPr>
                </a:tc>
                <a:tc>
                  <a:txBody>
                    <a:bodyPr/>
                    <a:lstStyle/>
                    <a:p>
                      <a:pPr marL="66675" lvl="0" indent="0" algn="ctr" rtl="0">
                        <a:spcBef>
                          <a:spcPts val="0"/>
                        </a:spcBef>
                        <a:spcAft>
                          <a:spcPts val="0"/>
                        </a:spcAft>
                        <a:buNone/>
                      </a:pPr>
                      <a:r>
                        <a:rPr lang="en" sz="2000" b="1">
                          <a:solidFill>
                            <a:srgbClr val="FFFFFF"/>
                          </a:solidFill>
                          <a:highlight>
                            <a:srgbClr val="231F20"/>
                          </a:highlight>
                        </a:rPr>
                        <a:t>DEAL 1</a:t>
                      </a:r>
                      <a:endParaRPr sz="2000" b="1">
                        <a:solidFill>
                          <a:srgbClr val="FFFFFF"/>
                        </a:solidFill>
                        <a:highlight>
                          <a:srgbClr val="231F20"/>
                        </a:highlight>
                      </a:endParaRPr>
                    </a:p>
                  </a:txBody>
                  <a:tcPr marL="63500" marR="63500" marT="63500" marB="635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solidFill>
                      <a:srgbClr val="231F20"/>
                    </a:solidFill>
                  </a:tcPr>
                </a:tc>
                <a:tc>
                  <a:txBody>
                    <a:bodyPr/>
                    <a:lstStyle/>
                    <a:p>
                      <a:pPr marL="57150" lvl="0" indent="0" algn="ctr" rtl="0">
                        <a:spcBef>
                          <a:spcPts val="0"/>
                        </a:spcBef>
                        <a:spcAft>
                          <a:spcPts val="0"/>
                        </a:spcAft>
                        <a:buNone/>
                      </a:pPr>
                      <a:r>
                        <a:rPr lang="en" sz="2000" b="1">
                          <a:solidFill>
                            <a:srgbClr val="FFFFFF"/>
                          </a:solidFill>
                          <a:highlight>
                            <a:srgbClr val="231F20"/>
                          </a:highlight>
                        </a:rPr>
                        <a:t>DEAL 2</a:t>
                      </a:r>
                      <a:endParaRPr sz="2000" b="1">
                        <a:solidFill>
                          <a:srgbClr val="FFFFFF"/>
                        </a:solidFill>
                        <a:highlight>
                          <a:srgbClr val="231F20"/>
                        </a:highlight>
                      </a:endParaRPr>
                    </a:p>
                  </a:txBody>
                  <a:tcPr marL="63500" marR="63500" marT="63500" marB="635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solidFill>
                      <a:srgbClr val="231F20"/>
                    </a:solidFill>
                  </a:tcPr>
                </a:tc>
              </a:tr>
              <a:tr h="505450">
                <a:tc>
                  <a:txBody>
                    <a:bodyPr/>
                    <a:lstStyle/>
                    <a:p>
                      <a:pPr marL="104775" lvl="0" indent="0" algn="l" rtl="0">
                        <a:lnSpc>
                          <a:spcPct val="115000"/>
                        </a:lnSpc>
                        <a:spcBef>
                          <a:spcPts val="500"/>
                        </a:spcBef>
                        <a:spcAft>
                          <a:spcPts val="0"/>
                        </a:spcAft>
                        <a:buNone/>
                      </a:pPr>
                      <a:r>
                        <a:rPr lang="en" sz="2000">
                          <a:solidFill>
                            <a:srgbClr val="231F20"/>
                          </a:solidFill>
                        </a:rPr>
                        <a:t>Car Price</a:t>
                      </a:r>
                      <a:endParaRPr sz="2000">
                        <a:solidFill>
                          <a:srgbClr val="231F20"/>
                        </a:solidFill>
                      </a:endParaRPr>
                    </a:p>
                  </a:txBody>
                  <a:tcPr marL="63500" marR="63500" marT="63500" marB="63500" anchor="ctr">
                    <a:lnL w="12700" cap="flat" cmpd="sng">
                      <a:solidFill>
                        <a:srgbClr val="231F20"/>
                      </a:solidFill>
                      <a:prstDash val="solid"/>
                      <a:round/>
                      <a:headEnd type="none" w="sm" len="sm"/>
                      <a:tailEnd type="none" w="sm" len="sm"/>
                    </a:lnL>
                    <a:lnB w="12700" cap="flat" cmpd="sng">
                      <a:solidFill>
                        <a:srgbClr val="231F20"/>
                      </a:solidFill>
                      <a:prstDash val="solid"/>
                      <a:round/>
                      <a:headEnd type="none" w="sm" len="sm"/>
                      <a:tailEnd type="none" w="sm" len="sm"/>
                    </a:lnB>
                  </a:tcPr>
                </a:tc>
                <a:tc>
                  <a:txBody>
                    <a:bodyPr/>
                    <a:lstStyle/>
                    <a:p>
                      <a:pPr marL="66675" lvl="0" indent="0" algn="ctr" rtl="0">
                        <a:lnSpc>
                          <a:spcPct val="115000"/>
                        </a:lnSpc>
                        <a:spcBef>
                          <a:spcPts val="500"/>
                        </a:spcBef>
                        <a:spcAft>
                          <a:spcPts val="0"/>
                        </a:spcAft>
                        <a:buNone/>
                      </a:pPr>
                      <a:r>
                        <a:rPr lang="en" sz="2000">
                          <a:solidFill>
                            <a:srgbClr val="231F20"/>
                          </a:solidFill>
                        </a:rPr>
                        <a:t>$36,000</a:t>
                      </a:r>
                      <a:endParaRPr sz="2000">
                        <a:solidFill>
                          <a:srgbClr val="231F20"/>
                        </a:solidFill>
                      </a:endParaRPr>
                    </a:p>
                  </a:txBody>
                  <a:tcPr marL="63500" marR="63500" marT="63500" marB="63500" anchor="ctr">
                    <a:lnB w="12700" cap="flat" cmpd="sng">
                      <a:solidFill>
                        <a:srgbClr val="231F20"/>
                      </a:solidFill>
                      <a:prstDash val="solid"/>
                      <a:round/>
                      <a:headEnd type="none" w="sm" len="sm"/>
                      <a:tailEnd type="none" w="sm" len="sm"/>
                    </a:lnB>
                  </a:tcPr>
                </a:tc>
                <a:tc>
                  <a:txBody>
                    <a:bodyPr/>
                    <a:lstStyle/>
                    <a:p>
                      <a:pPr marL="57150" lvl="0" indent="0" algn="ctr" rtl="0">
                        <a:lnSpc>
                          <a:spcPct val="115000"/>
                        </a:lnSpc>
                        <a:spcBef>
                          <a:spcPts val="500"/>
                        </a:spcBef>
                        <a:spcAft>
                          <a:spcPts val="0"/>
                        </a:spcAft>
                        <a:buNone/>
                      </a:pPr>
                      <a:r>
                        <a:rPr lang="en" sz="2000">
                          <a:solidFill>
                            <a:srgbClr val="231F20"/>
                          </a:solidFill>
                        </a:rPr>
                        <a:t>$36,000</a:t>
                      </a:r>
                      <a:endParaRPr sz="2000">
                        <a:solidFill>
                          <a:srgbClr val="231F20"/>
                        </a:solidFill>
                      </a:endParaRPr>
                    </a:p>
                  </a:txBody>
                  <a:tcPr marL="63500" marR="63500" marT="63500" marB="63500" anchor="ctr">
                    <a:lnR w="12700" cap="flat" cmpd="sng">
                      <a:solidFill>
                        <a:srgbClr val="231F20"/>
                      </a:solidFill>
                      <a:prstDash val="solid"/>
                      <a:round/>
                      <a:headEnd type="none" w="sm" len="sm"/>
                      <a:tailEnd type="none" w="sm" len="sm"/>
                    </a:lnR>
                    <a:lnB w="12700" cap="flat" cmpd="sng">
                      <a:solidFill>
                        <a:srgbClr val="231F20"/>
                      </a:solidFill>
                      <a:prstDash val="solid"/>
                      <a:round/>
                      <a:headEnd type="none" w="sm" len="sm"/>
                      <a:tailEnd type="none" w="sm" len="sm"/>
                    </a:lnB>
                  </a:tcPr>
                </a:tc>
              </a:tr>
              <a:tr h="417725">
                <a:tc>
                  <a:txBody>
                    <a:bodyPr/>
                    <a:lstStyle/>
                    <a:p>
                      <a:pPr marL="104775" lvl="0" indent="0" algn="l" rtl="0">
                        <a:lnSpc>
                          <a:spcPct val="115000"/>
                        </a:lnSpc>
                        <a:spcBef>
                          <a:spcPts val="0"/>
                        </a:spcBef>
                        <a:spcAft>
                          <a:spcPts val="0"/>
                        </a:spcAft>
                        <a:buNone/>
                      </a:pPr>
                      <a:r>
                        <a:rPr lang="en" sz="2000">
                          <a:solidFill>
                            <a:srgbClr val="231F20"/>
                          </a:solidFill>
                        </a:rPr>
                        <a:t>Amount of Rebate</a:t>
                      </a:r>
                      <a:endParaRPr sz="2000">
                        <a:solidFill>
                          <a:srgbClr val="231F20"/>
                        </a:solidFill>
                      </a:endParaRPr>
                    </a:p>
                  </a:txBody>
                  <a:tcPr marL="63500" marR="63500" marT="63500" marB="63500" anchor="ctr">
                    <a:lnL w="12700" cap="flat" cmpd="sng">
                      <a:solidFill>
                        <a:srgbClr val="231F20"/>
                      </a:solidFill>
                      <a:prstDash val="solid"/>
                      <a:round/>
                      <a:headEnd type="none" w="sm" len="sm"/>
                      <a:tailEnd type="none" w="sm" len="sm"/>
                    </a:lnL>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66675" lvl="0" indent="0" algn="ctr" rtl="0">
                        <a:lnSpc>
                          <a:spcPct val="115000"/>
                        </a:lnSpc>
                        <a:spcBef>
                          <a:spcPts val="0"/>
                        </a:spcBef>
                        <a:spcAft>
                          <a:spcPts val="0"/>
                        </a:spcAft>
                        <a:buNone/>
                      </a:pPr>
                      <a:r>
                        <a:rPr lang="en" sz="2000">
                          <a:solidFill>
                            <a:srgbClr val="231F20"/>
                          </a:solidFill>
                        </a:rPr>
                        <a:t>$3,000</a:t>
                      </a:r>
                      <a:endParaRPr sz="2000">
                        <a:solidFill>
                          <a:srgbClr val="231F20"/>
                        </a:solidFill>
                      </a:endParaRPr>
                    </a:p>
                  </a:txBody>
                  <a:tcPr marL="63500" marR="63500" marT="63500" marB="63500" anchor="ct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57150" lvl="0" indent="0" algn="ctr" rtl="0">
                        <a:lnSpc>
                          <a:spcPct val="115000"/>
                        </a:lnSpc>
                        <a:spcBef>
                          <a:spcPts val="0"/>
                        </a:spcBef>
                        <a:spcAft>
                          <a:spcPts val="0"/>
                        </a:spcAft>
                        <a:buNone/>
                      </a:pPr>
                      <a:r>
                        <a:rPr lang="en" sz="2000">
                          <a:solidFill>
                            <a:srgbClr val="231F20"/>
                          </a:solidFill>
                        </a:rPr>
                        <a:t>$500</a:t>
                      </a:r>
                      <a:endParaRPr sz="2000">
                        <a:solidFill>
                          <a:srgbClr val="231F20"/>
                        </a:solidFill>
                      </a:endParaRPr>
                    </a:p>
                  </a:txBody>
                  <a:tcPr marL="63500" marR="63500" marT="63500" marB="63500" anchor="ctr">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r>
              <a:tr h="417725">
                <a:tc>
                  <a:txBody>
                    <a:bodyPr/>
                    <a:lstStyle/>
                    <a:p>
                      <a:pPr marL="104775" lvl="0" indent="0" algn="l" rtl="0">
                        <a:lnSpc>
                          <a:spcPct val="115000"/>
                        </a:lnSpc>
                        <a:spcBef>
                          <a:spcPts val="0"/>
                        </a:spcBef>
                        <a:spcAft>
                          <a:spcPts val="0"/>
                        </a:spcAft>
                        <a:buNone/>
                      </a:pPr>
                      <a:r>
                        <a:rPr lang="en" sz="2000">
                          <a:solidFill>
                            <a:srgbClr val="231F20"/>
                          </a:solidFill>
                        </a:rPr>
                        <a:t>Amount of Loan</a:t>
                      </a:r>
                      <a:endParaRPr sz="2000">
                        <a:solidFill>
                          <a:srgbClr val="231F20"/>
                        </a:solidFill>
                      </a:endParaRPr>
                    </a:p>
                  </a:txBody>
                  <a:tcPr marL="63500" marR="63500" marT="63500" marB="63500" anchor="ctr">
                    <a:lnL w="12700" cap="flat" cmpd="sng">
                      <a:solidFill>
                        <a:srgbClr val="231F20"/>
                      </a:solidFill>
                      <a:prstDash val="solid"/>
                      <a:round/>
                      <a:headEnd type="none" w="sm" len="sm"/>
                      <a:tailEnd type="none" w="sm" len="sm"/>
                    </a:lnL>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66675" lvl="0" indent="0" algn="ctr" rtl="0">
                        <a:lnSpc>
                          <a:spcPct val="115000"/>
                        </a:lnSpc>
                        <a:spcBef>
                          <a:spcPts val="0"/>
                        </a:spcBef>
                        <a:spcAft>
                          <a:spcPts val="0"/>
                        </a:spcAft>
                        <a:buNone/>
                      </a:pPr>
                      <a:endParaRPr sz="2000">
                        <a:solidFill>
                          <a:srgbClr val="231F20"/>
                        </a:solidFill>
                      </a:endParaRPr>
                    </a:p>
                  </a:txBody>
                  <a:tcPr marL="63500" marR="63500" marT="63500" marB="63500" anchor="ct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57150" lvl="0" indent="0" algn="ctr" rtl="0">
                        <a:lnSpc>
                          <a:spcPct val="115000"/>
                        </a:lnSpc>
                        <a:spcBef>
                          <a:spcPts val="0"/>
                        </a:spcBef>
                        <a:spcAft>
                          <a:spcPts val="0"/>
                        </a:spcAft>
                        <a:buNone/>
                      </a:pPr>
                      <a:endParaRPr sz="2000">
                        <a:solidFill>
                          <a:srgbClr val="231F20"/>
                        </a:solidFill>
                      </a:endParaRPr>
                    </a:p>
                  </a:txBody>
                  <a:tcPr marL="63500" marR="63500" marT="63500" marB="63500" anchor="ctr">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r>
              <a:tr h="467875">
                <a:tc>
                  <a:txBody>
                    <a:bodyPr/>
                    <a:lstStyle/>
                    <a:p>
                      <a:pPr marL="104775" lvl="0" indent="0" algn="l" rtl="0">
                        <a:spcBef>
                          <a:spcPts val="0"/>
                        </a:spcBef>
                        <a:spcAft>
                          <a:spcPts val="0"/>
                        </a:spcAft>
                        <a:buNone/>
                      </a:pPr>
                      <a:r>
                        <a:rPr lang="en" sz="2000">
                          <a:solidFill>
                            <a:srgbClr val="231F20"/>
                          </a:solidFill>
                        </a:rPr>
                        <a:t>APR</a:t>
                      </a:r>
                      <a:endParaRPr sz="2000">
                        <a:solidFill>
                          <a:srgbClr val="231F20"/>
                        </a:solidFill>
                      </a:endParaRPr>
                    </a:p>
                  </a:txBody>
                  <a:tcPr marL="63500" marR="63500" marT="63500" marB="63500" anchor="ctr">
                    <a:lnL w="12700" cap="flat" cmpd="sng">
                      <a:solidFill>
                        <a:srgbClr val="231F20"/>
                      </a:solidFill>
                      <a:prstDash val="solid"/>
                      <a:round/>
                      <a:headEnd type="none" w="sm" len="sm"/>
                      <a:tailEnd type="none" w="sm" len="sm"/>
                    </a:lnL>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66675" marR="203200" lvl="0" indent="0" algn="ctr" rtl="0">
                        <a:spcBef>
                          <a:spcPts val="500"/>
                        </a:spcBef>
                        <a:spcAft>
                          <a:spcPts val="0"/>
                        </a:spcAft>
                        <a:buNone/>
                      </a:pPr>
                      <a:r>
                        <a:rPr lang="en" sz="2000">
                          <a:solidFill>
                            <a:srgbClr val="231F20"/>
                          </a:solidFill>
                        </a:rPr>
                        <a:t>2.5%</a:t>
                      </a:r>
                      <a:endParaRPr sz="2000">
                        <a:solidFill>
                          <a:srgbClr val="231F20"/>
                        </a:solidFill>
                      </a:endParaRPr>
                    </a:p>
                  </a:txBody>
                  <a:tcPr marL="63500" marR="63500" marT="63500" marB="63500" anchor="ct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57150" marR="203200" lvl="0" indent="0" algn="ctr" rtl="0">
                        <a:spcBef>
                          <a:spcPts val="500"/>
                        </a:spcBef>
                        <a:spcAft>
                          <a:spcPts val="0"/>
                        </a:spcAft>
                        <a:buNone/>
                      </a:pPr>
                      <a:r>
                        <a:rPr lang="en" sz="2000">
                          <a:solidFill>
                            <a:srgbClr val="231F20"/>
                          </a:solidFill>
                        </a:rPr>
                        <a:t>2.5%</a:t>
                      </a:r>
                      <a:endParaRPr sz="2000">
                        <a:solidFill>
                          <a:srgbClr val="231F20"/>
                        </a:solidFill>
                      </a:endParaRPr>
                    </a:p>
                  </a:txBody>
                  <a:tcPr marL="63500" marR="63500" marT="63500" marB="63500" anchor="ctr">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r>
              <a:tr h="417725">
                <a:tc>
                  <a:txBody>
                    <a:bodyPr/>
                    <a:lstStyle/>
                    <a:p>
                      <a:pPr marL="104775" lvl="0" indent="0" algn="l" rtl="0">
                        <a:lnSpc>
                          <a:spcPct val="115000"/>
                        </a:lnSpc>
                        <a:spcBef>
                          <a:spcPts val="0"/>
                        </a:spcBef>
                        <a:spcAft>
                          <a:spcPts val="0"/>
                        </a:spcAft>
                        <a:buNone/>
                      </a:pPr>
                      <a:r>
                        <a:rPr lang="en" sz="2000">
                          <a:solidFill>
                            <a:srgbClr val="231F20"/>
                          </a:solidFill>
                        </a:rPr>
                        <a:t>Length of Loan</a:t>
                      </a:r>
                      <a:endParaRPr sz="2000">
                        <a:solidFill>
                          <a:srgbClr val="231F20"/>
                        </a:solidFill>
                      </a:endParaRPr>
                    </a:p>
                  </a:txBody>
                  <a:tcPr marL="63500" marR="63500" marT="63500" marB="63500" anchor="ctr">
                    <a:lnL w="12700" cap="flat" cmpd="sng">
                      <a:solidFill>
                        <a:srgbClr val="231F20"/>
                      </a:solidFill>
                      <a:prstDash val="solid"/>
                      <a:round/>
                      <a:headEnd type="none" w="sm" len="sm"/>
                      <a:tailEnd type="none" w="sm" len="sm"/>
                    </a:lnL>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66675" lvl="0" indent="0" algn="ctr" rtl="0">
                        <a:lnSpc>
                          <a:spcPct val="115000"/>
                        </a:lnSpc>
                        <a:spcBef>
                          <a:spcPts val="0"/>
                        </a:spcBef>
                        <a:spcAft>
                          <a:spcPts val="0"/>
                        </a:spcAft>
                        <a:buNone/>
                      </a:pPr>
                      <a:r>
                        <a:rPr lang="en" sz="2000">
                          <a:solidFill>
                            <a:srgbClr val="231F20"/>
                          </a:solidFill>
                        </a:rPr>
                        <a:t>60 months</a:t>
                      </a:r>
                      <a:endParaRPr sz="2000">
                        <a:solidFill>
                          <a:srgbClr val="231F20"/>
                        </a:solidFill>
                      </a:endParaRPr>
                    </a:p>
                  </a:txBody>
                  <a:tcPr marL="63500" marR="63500" marT="63500" marB="63500" anchor="ct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57150" lvl="0" indent="0" algn="ctr" rtl="0">
                        <a:lnSpc>
                          <a:spcPct val="115000"/>
                        </a:lnSpc>
                        <a:spcBef>
                          <a:spcPts val="0"/>
                        </a:spcBef>
                        <a:spcAft>
                          <a:spcPts val="0"/>
                        </a:spcAft>
                        <a:buNone/>
                      </a:pPr>
                      <a:r>
                        <a:rPr lang="en" sz="2000">
                          <a:solidFill>
                            <a:srgbClr val="231F20"/>
                          </a:solidFill>
                        </a:rPr>
                        <a:t>72 months</a:t>
                      </a:r>
                      <a:endParaRPr sz="2000">
                        <a:solidFill>
                          <a:srgbClr val="231F20"/>
                        </a:solidFill>
                      </a:endParaRPr>
                    </a:p>
                  </a:txBody>
                  <a:tcPr marL="63500" marR="63500" marT="63500" marB="63500" anchor="ctr">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r>
              <a:tr h="417725">
                <a:tc>
                  <a:txBody>
                    <a:bodyPr/>
                    <a:lstStyle/>
                    <a:p>
                      <a:pPr marL="104775" lvl="0" indent="0" algn="l" rtl="0">
                        <a:lnSpc>
                          <a:spcPct val="115000"/>
                        </a:lnSpc>
                        <a:spcBef>
                          <a:spcPts val="0"/>
                        </a:spcBef>
                        <a:spcAft>
                          <a:spcPts val="0"/>
                        </a:spcAft>
                        <a:buNone/>
                      </a:pPr>
                      <a:r>
                        <a:rPr lang="en" sz="2000">
                          <a:solidFill>
                            <a:srgbClr val="231F20"/>
                          </a:solidFill>
                        </a:rPr>
                        <a:t>Est. Monthly Payment</a:t>
                      </a:r>
                      <a:endParaRPr sz="2000">
                        <a:solidFill>
                          <a:srgbClr val="231F20"/>
                        </a:solidFill>
                      </a:endParaRPr>
                    </a:p>
                  </a:txBody>
                  <a:tcPr marL="63500" marR="63500" marT="63500" marB="63500" anchor="ctr">
                    <a:lnL w="12700" cap="flat" cmpd="sng">
                      <a:solidFill>
                        <a:srgbClr val="231F20"/>
                      </a:solidFill>
                      <a:prstDash val="solid"/>
                      <a:round/>
                      <a:headEnd type="none" w="sm" len="sm"/>
                      <a:tailEnd type="none" w="sm" len="sm"/>
                    </a:lnL>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66675" lvl="0" indent="0" algn="ctr" rtl="0">
                        <a:lnSpc>
                          <a:spcPct val="115000"/>
                        </a:lnSpc>
                        <a:spcBef>
                          <a:spcPts val="0"/>
                        </a:spcBef>
                        <a:spcAft>
                          <a:spcPts val="0"/>
                        </a:spcAft>
                        <a:buNone/>
                      </a:pPr>
                      <a:endParaRPr sz="2000">
                        <a:solidFill>
                          <a:srgbClr val="231F20"/>
                        </a:solidFill>
                      </a:endParaRPr>
                    </a:p>
                  </a:txBody>
                  <a:tcPr marL="63500" marR="63500" marT="63500" marB="63500" anchor="ct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57150" lvl="0" indent="0" algn="ctr" rtl="0">
                        <a:lnSpc>
                          <a:spcPct val="115000"/>
                        </a:lnSpc>
                        <a:spcBef>
                          <a:spcPts val="0"/>
                        </a:spcBef>
                        <a:spcAft>
                          <a:spcPts val="0"/>
                        </a:spcAft>
                        <a:buNone/>
                      </a:pPr>
                      <a:r>
                        <a:rPr lang="en" sz="2000"/>
                        <a:t> </a:t>
                      </a:r>
                      <a:endParaRPr sz="2000"/>
                    </a:p>
                  </a:txBody>
                  <a:tcPr marL="63500" marR="63500" marT="63500" marB="63500" anchor="ctr">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r>
              <a:tr h="417725">
                <a:tc>
                  <a:txBody>
                    <a:bodyPr/>
                    <a:lstStyle/>
                    <a:p>
                      <a:pPr marL="104775" lvl="0" indent="0" algn="l" rtl="0">
                        <a:lnSpc>
                          <a:spcPct val="115000"/>
                        </a:lnSpc>
                        <a:spcBef>
                          <a:spcPts val="0"/>
                        </a:spcBef>
                        <a:spcAft>
                          <a:spcPts val="0"/>
                        </a:spcAft>
                        <a:buNone/>
                      </a:pPr>
                      <a:r>
                        <a:rPr lang="en" sz="2000">
                          <a:solidFill>
                            <a:srgbClr val="231F20"/>
                          </a:solidFill>
                        </a:rPr>
                        <a:t>Total Price for Car</a:t>
                      </a:r>
                      <a:endParaRPr sz="2000">
                        <a:solidFill>
                          <a:srgbClr val="231F20"/>
                        </a:solidFill>
                      </a:endParaRPr>
                    </a:p>
                  </a:txBody>
                  <a:tcPr marL="63500" marR="63500" marT="63500" marB="63500" anchor="ctr">
                    <a:lnL w="12700" cap="flat" cmpd="sng">
                      <a:solidFill>
                        <a:srgbClr val="231F20"/>
                      </a:solidFill>
                      <a:prstDash val="solid"/>
                      <a:round/>
                      <a:headEnd type="none" w="sm" len="sm"/>
                      <a:tailEnd type="none" w="sm" len="sm"/>
                    </a:lnL>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66675" lvl="0" indent="0" algn="ctr" rtl="0">
                        <a:lnSpc>
                          <a:spcPct val="115000"/>
                        </a:lnSpc>
                        <a:spcBef>
                          <a:spcPts val="0"/>
                        </a:spcBef>
                        <a:spcAft>
                          <a:spcPts val="0"/>
                        </a:spcAft>
                        <a:buNone/>
                      </a:pPr>
                      <a:endParaRPr sz="2000">
                        <a:solidFill>
                          <a:srgbClr val="231F20"/>
                        </a:solidFill>
                      </a:endParaRPr>
                    </a:p>
                  </a:txBody>
                  <a:tcPr marL="63500" marR="63500" marT="63500" marB="63500" anchor="ct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57150" lvl="0" indent="0" algn="ctr" rtl="0">
                        <a:lnSpc>
                          <a:spcPct val="115000"/>
                        </a:lnSpc>
                        <a:spcBef>
                          <a:spcPts val="0"/>
                        </a:spcBef>
                        <a:spcAft>
                          <a:spcPts val="0"/>
                        </a:spcAft>
                        <a:buNone/>
                      </a:pPr>
                      <a:r>
                        <a:rPr lang="en" sz="2000"/>
                        <a:t> </a:t>
                      </a:r>
                      <a:endParaRPr sz="2000"/>
                    </a:p>
                  </a:txBody>
                  <a:tcPr marL="63500" marR="63500" marT="63500" marB="63500" anchor="ctr">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r>
              <a:tr h="417725">
                <a:tc>
                  <a:txBody>
                    <a:bodyPr/>
                    <a:lstStyle/>
                    <a:p>
                      <a:pPr marL="104775" lvl="0" indent="0" algn="l" rtl="0">
                        <a:lnSpc>
                          <a:spcPct val="115000"/>
                        </a:lnSpc>
                        <a:spcBef>
                          <a:spcPts val="0"/>
                        </a:spcBef>
                        <a:spcAft>
                          <a:spcPts val="0"/>
                        </a:spcAft>
                        <a:buNone/>
                      </a:pPr>
                      <a:r>
                        <a:rPr lang="en" sz="2000">
                          <a:solidFill>
                            <a:srgbClr val="231F20"/>
                          </a:solidFill>
                        </a:rPr>
                        <a:t>Total Paid in Interest</a:t>
                      </a:r>
                      <a:endParaRPr sz="2000">
                        <a:solidFill>
                          <a:srgbClr val="231F20"/>
                        </a:solidFill>
                      </a:endParaRPr>
                    </a:p>
                  </a:txBody>
                  <a:tcPr marL="63500" marR="63500" marT="63500" marB="63500" anchor="ctr">
                    <a:lnL w="12700" cap="flat" cmpd="sng">
                      <a:solidFill>
                        <a:srgbClr val="231F20"/>
                      </a:solidFill>
                      <a:prstDash val="solid"/>
                      <a:round/>
                      <a:headEnd type="none" w="sm" len="sm"/>
                      <a:tailEnd type="none" w="sm" len="sm"/>
                    </a:lnL>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66675" lvl="0" indent="0" algn="ctr" rtl="0">
                        <a:lnSpc>
                          <a:spcPct val="115000"/>
                        </a:lnSpc>
                        <a:spcBef>
                          <a:spcPts val="0"/>
                        </a:spcBef>
                        <a:spcAft>
                          <a:spcPts val="0"/>
                        </a:spcAft>
                        <a:buNone/>
                      </a:pPr>
                      <a:endParaRPr sz="2000">
                        <a:solidFill>
                          <a:srgbClr val="231F20"/>
                        </a:solidFill>
                      </a:endParaRPr>
                    </a:p>
                  </a:txBody>
                  <a:tcPr marL="63500" marR="63500" marT="63500" marB="63500" anchor="ct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57150" lvl="0" indent="0" algn="ctr" rtl="0">
                        <a:lnSpc>
                          <a:spcPct val="115000"/>
                        </a:lnSpc>
                        <a:spcBef>
                          <a:spcPts val="0"/>
                        </a:spcBef>
                        <a:spcAft>
                          <a:spcPts val="0"/>
                        </a:spcAft>
                        <a:buNone/>
                      </a:pPr>
                      <a:r>
                        <a:rPr lang="en" sz="2000"/>
                        <a:t> </a:t>
                      </a:r>
                      <a:endParaRPr sz="2000"/>
                    </a:p>
                  </a:txBody>
                  <a:tcPr marL="63500" marR="63500" marT="63500" marB="63500" anchor="ctr">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Finding Depreciation</a:t>
            </a:r>
            <a:endParaRPr sz="3600"/>
          </a:p>
        </p:txBody>
      </p:sp>
      <p:sp>
        <p:nvSpPr>
          <p:cNvPr id="161" name="Google Shape;161;p34"/>
          <p:cNvSpPr txBox="1">
            <a:spLocks noGrp="1"/>
          </p:cNvSpPr>
          <p:nvPr>
            <p:ph type="body" idx="1"/>
          </p:nvPr>
        </p:nvSpPr>
        <p:spPr>
          <a:xfrm>
            <a:off x="311700" y="1536625"/>
            <a:ext cx="7797000" cy="4555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200">
                <a:solidFill>
                  <a:srgbClr val="000000"/>
                </a:solidFill>
              </a:rPr>
              <a:t>To get an </a:t>
            </a:r>
            <a:r>
              <a:rPr lang="en" sz="3200" u="sng">
                <a:solidFill>
                  <a:srgbClr val="000000"/>
                </a:solidFill>
              </a:rPr>
              <a:t>estimate</a:t>
            </a:r>
            <a:r>
              <a:rPr lang="en" sz="3200">
                <a:solidFill>
                  <a:srgbClr val="000000"/>
                </a:solidFill>
              </a:rPr>
              <a:t> on the </a:t>
            </a:r>
            <a:r>
              <a:rPr lang="en" sz="3200" u="sng">
                <a:solidFill>
                  <a:srgbClr val="000000"/>
                </a:solidFill>
              </a:rPr>
              <a:t>5</a:t>
            </a:r>
            <a:r>
              <a:rPr lang="en" sz="3200">
                <a:solidFill>
                  <a:srgbClr val="000000"/>
                </a:solidFill>
              </a:rPr>
              <a:t>-year depreciation </a:t>
            </a:r>
            <a:r>
              <a:rPr lang="en" sz="3200" u="sng">
                <a:solidFill>
                  <a:srgbClr val="000000"/>
                </a:solidFill>
              </a:rPr>
              <a:t>value</a:t>
            </a:r>
            <a:r>
              <a:rPr lang="en" sz="3200">
                <a:solidFill>
                  <a:srgbClr val="000000"/>
                </a:solidFill>
              </a:rPr>
              <a:t> of a vehicle, visit </a:t>
            </a:r>
            <a:r>
              <a:rPr lang="en" sz="3200" u="sng">
                <a:solidFill>
                  <a:schemeClr val="hlink"/>
                </a:solidFill>
                <a:hlinkClick r:id="rId3"/>
              </a:rPr>
              <a:t>Edmunds</a:t>
            </a:r>
            <a:r>
              <a:rPr lang="en" sz="3200">
                <a:solidFill>
                  <a:srgbClr val="000000"/>
                </a:solidFill>
              </a:rPr>
              <a:t> and enter the vehicle information. </a:t>
            </a:r>
            <a:endParaRPr sz="3200">
              <a:solidFill>
                <a:srgbClr val="000000"/>
              </a:solidFill>
            </a:endParaRPr>
          </a:p>
          <a:p>
            <a:pPr marL="0" lvl="0" indent="0" algn="l" rtl="0">
              <a:lnSpc>
                <a:spcPct val="100000"/>
              </a:lnSpc>
              <a:spcBef>
                <a:spcPts val="1000"/>
              </a:spcBef>
              <a:spcAft>
                <a:spcPts val="0"/>
              </a:spcAft>
              <a:buNone/>
            </a:pPr>
            <a:endParaRPr sz="3200">
              <a:solidFill>
                <a:srgbClr val="000000"/>
              </a:solidFill>
            </a:endParaRPr>
          </a:p>
          <a:p>
            <a:pPr marL="0" lvl="0" indent="0" algn="l" rtl="0">
              <a:lnSpc>
                <a:spcPct val="100000"/>
              </a:lnSpc>
              <a:spcBef>
                <a:spcPts val="1000"/>
              </a:spcBef>
              <a:spcAft>
                <a:spcPts val="1000"/>
              </a:spcAft>
              <a:buNone/>
            </a:pPr>
            <a:r>
              <a:rPr lang="en" sz="3200">
                <a:solidFill>
                  <a:srgbClr val="000000"/>
                </a:solidFill>
              </a:rPr>
              <a:t>We can then use </a:t>
            </a:r>
            <a:r>
              <a:rPr lang="en" sz="3200" u="sng">
                <a:solidFill>
                  <a:schemeClr val="hlink"/>
                </a:solidFill>
                <a:hlinkClick r:id="rId4"/>
              </a:rPr>
              <a:t>Desmos</a:t>
            </a:r>
            <a:r>
              <a:rPr lang="en" sz="3200">
                <a:solidFill>
                  <a:srgbClr val="000000"/>
                </a:solidFill>
              </a:rPr>
              <a:t> to graph our data and find our equation (using exponential regression).</a:t>
            </a:r>
            <a:endParaRPr sz="32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animEffect transition="in" filter="fade">
                                      <p:cBhvr>
                                        <p:cTn id="7" dur="1000"/>
                                        <p:tgtEl>
                                          <p:spTgt spid="1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1">
                                            <p:txEl>
                                              <p:pRg st="1" end="1"/>
                                            </p:txEl>
                                          </p:spTgt>
                                        </p:tgtEl>
                                        <p:attrNameLst>
                                          <p:attrName>style.visibility</p:attrName>
                                        </p:attrNameLst>
                                      </p:cBhvr>
                                      <p:to>
                                        <p:strVal val="visible"/>
                                      </p:to>
                                    </p:set>
                                    <p:animEffect transition="in" filter="fade">
                                      <p:cBhvr>
                                        <p:cTn id="12" dur="1000"/>
                                        <p:tgtEl>
                                          <p:spTgt spid="1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1">
                                            <p:txEl>
                                              <p:pRg st="2" end="2"/>
                                            </p:txEl>
                                          </p:spTgt>
                                        </p:tgtEl>
                                        <p:attrNameLst>
                                          <p:attrName>style.visibility</p:attrName>
                                        </p:attrNameLst>
                                      </p:cBhvr>
                                      <p:to>
                                        <p:strVal val="visible"/>
                                      </p:to>
                                    </p:set>
                                    <p:animEffect transition="in" filter="fade">
                                      <p:cBhvr>
                                        <p:cTn id="17" dur="1000"/>
                                        <p:tgtEl>
                                          <p:spTgt spid="16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5"/>
          <p:cNvSpPr txBox="1">
            <a:spLocks noGrp="1"/>
          </p:cNvSpPr>
          <p:nvPr>
            <p:ph type="title"/>
          </p:nvPr>
        </p:nvSpPr>
        <p:spPr>
          <a:xfrm>
            <a:off x="464100" y="351150"/>
            <a:ext cx="3136800" cy="1014000"/>
          </a:xfrm>
          <a:prstGeom prst="rect">
            <a:avLst/>
          </a:prstGeom>
          <a:solidFill>
            <a:schemeClr val="accent3"/>
          </a:solidFill>
        </p:spPr>
        <p:txBody>
          <a:bodyPr spcFirstLastPara="1" wrap="square" lIns="91425" tIns="91425" rIns="91425" bIns="91425" anchor="t" anchorCtr="0">
            <a:noAutofit/>
          </a:bodyPr>
          <a:lstStyle/>
          <a:p>
            <a:pPr marL="0" lvl="0" indent="0" algn="ctr" rtl="0">
              <a:spcBef>
                <a:spcPts val="0"/>
              </a:spcBef>
              <a:spcAft>
                <a:spcPts val="0"/>
              </a:spcAft>
              <a:buNone/>
            </a:pPr>
            <a:r>
              <a:rPr lang="en" sz="4800" b="1">
                <a:solidFill>
                  <a:schemeClr val="accent5"/>
                </a:solidFill>
                <a:latin typeface="Cabin Sketch"/>
                <a:ea typeface="Cabin Sketch"/>
                <a:cs typeface="Cabin Sketch"/>
                <a:sym typeface="Cabin Sketch"/>
              </a:rPr>
              <a:t>Example 1</a:t>
            </a:r>
            <a:endParaRPr sz="4800" b="1">
              <a:solidFill>
                <a:schemeClr val="accent5"/>
              </a:solidFill>
              <a:latin typeface="Cabin Sketch"/>
              <a:ea typeface="Cabin Sketch"/>
              <a:cs typeface="Cabin Sketch"/>
              <a:sym typeface="Cabin Sketch"/>
            </a:endParaRPr>
          </a:p>
        </p:txBody>
      </p:sp>
      <p:sp>
        <p:nvSpPr>
          <p:cNvPr id="167" name="Google Shape;167;p35"/>
          <p:cNvSpPr txBox="1">
            <a:spLocks noGrp="1"/>
          </p:cNvSpPr>
          <p:nvPr>
            <p:ph type="body" idx="1"/>
          </p:nvPr>
        </p:nvSpPr>
        <p:spPr>
          <a:xfrm>
            <a:off x="311700" y="1536623"/>
            <a:ext cx="8520600" cy="168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000000"/>
                </a:solidFill>
              </a:rPr>
              <a:t>Joan purchased a four-year old car for $16,400. When the car was new, it sold for $23,000. Find the depreciation rate to the nearest tenth of a percent.</a:t>
            </a:r>
            <a:endParaRPr sz="3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6"/>
          <p:cNvSpPr txBox="1">
            <a:spLocks noGrp="1"/>
          </p:cNvSpPr>
          <p:nvPr>
            <p:ph type="title"/>
          </p:nvPr>
        </p:nvSpPr>
        <p:spPr>
          <a:xfrm>
            <a:off x="464100" y="351150"/>
            <a:ext cx="3136800" cy="1014000"/>
          </a:xfrm>
          <a:prstGeom prst="rect">
            <a:avLst/>
          </a:prstGeom>
          <a:solidFill>
            <a:schemeClr val="accent3"/>
          </a:solidFill>
        </p:spPr>
        <p:txBody>
          <a:bodyPr spcFirstLastPara="1" wrap="square" lIns="91425" tIns="91425" rIns="91425" bIns="91425" anchor="t" anchorCtr="0">
            <a:noAutofit/>
          </a:bodyPr>
          <a:lstStyle/>
          <a:p>
            <a:pPr marL="0" lvl="0" indent="0" algn="ctr" rtl="0">
              <a:spcBef>
                <a:spcPts val="0"/>
              </a:spcBef>
              <a:spcAft>
                <a:spcPts val="0"/>
              </a:spcAft>
              <a:buNone/>
            </a:pPr>
            <a:r>
              <a:rPr lang="en" sz="4800" b="1">
                <a:solidFill>
                  <a:schemeClr val="accent5"/>
                </a:solidFill>
                <a:latin typeface="Cabin Sketch"/>
                <a:ea typeface="Cabin Sketch"/>
                <a:cs typeface="Cabin Sketch"/>
                <a:sym typeface="Cabin Sketch"/>
              </a:rPr>
              <a:t>Example 2</a:t>
            </a:r>
            <a:endParaRPr sz="4800" b="1">
              <a:solidFill>
                <a:schemeClr val="accent5"/>
              </a:solidFill>
              <a:latin typeface="Cabin Sketch"/>
              <a:ea typeface="Cabin Sketch"/>
              <a:cs typeface="Cabin Sketch"/>
              <a:sym typeface="Cabin Sketch"/>
            </a:endParaRPr>
          </a:p>
        </p:txBody>
      </p:sp>
      <p:sp>
        <p:nvSpPr>
          <p:cNvPr id="173" name="Google Shape;173;p36"/>
          <p:cNvSpPr txBox="1">
            <a:spLocks noGrp="1"/>
          </p:cNvSpPr>
          <p:nvPr>
            <p:ph type="body" idx="1"/>
          </p:nvPr>
        </p:nvSpPr>
        <p:spPr>
          <a:xfrm>
            <a:off x="311700" y="1384225"/>
            <a:ext cx="8774400" cy="120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rgbClr val="000000"/>
                </a:solidFill>
              </a:rPr>
              <a:t>Vehicle Information: </a:t>
            </a:r>
            <a:r>
              <a:rPr lang="en" sz="2600" u="sng">
                <a:solidFill>
                  <a:schemeClr val="hlink"/>
                </a:solidFill>
                <a:hlinkClick r:id="rId3"/>
              </a:rPr>
              <a:t>2018 Toyota 4RunnerTRD</a:t>
            </a:r>
            <a:endParaRPr sz="2600">
              <a:solidFill>
                <a:srgbClr val="000000"/>
              </a:solidFill>
            </a:endParaRPr>
          </a:p>
          <a:p>
            <a:pPr marL="0" lvl="0" indent="0" algn="l" rtl="0">
              <a:spcBef>
                <a:spcPts val="0"/>
              </a:spcBef>
              <a:spcAft>
                <a:spcPts val="0"/>
              </a:spcAft>
              <a:buNone/>
            </a:pPr>
            <a:r>
              <a:rPr lang="en" sz="2600">
                <a:solidFill>
                  <a:srgbClr val="000000"/>
                </a:solidFill>
              </a:rPr>
              <a:t> Cost </a:t>
            </a:r>
            <a:r>
              <a:rPr lang="en" sz="2600" b="1">
                <a:solidFill>
                  <a:srgbClr val="000000"/>
                </a:solidFill>
                <a:highlight>
                  <a:srgbClr val="FFFF00"/>
                </a:highlight>
              </a:rPr>
              <a:t>$47,042</a:t>
            </a:r>
            <a:endParaRPr sz="2600" b="1">
              <a:solidFill>
                <a:srgbClr val="000000"/>
              </a:solidFill>
              <a:highlight>
                <a:srgbClr val="FFFF00"/>
              </a:highlight>
            </a:endParaRPr>
          </a:p>
        </p:txBody>
      </p:sp>
      <p:graphicFrame>
        <p:nvGraphicFramePr>
          <p:cNvPr id="174" name="Google Shape;174;p36"/>
          <p:cNvGraphicFramePr/>
          <p:nvPr/>
        </p:nvGraphicFramePr>
        <p:xfrm>
          <a:off x="2809175" y="2075500"/>
          <a:ext cx="5833950" cy="4571790"/>
        </p:xfrm>
        <a:graphic>
          <a:graphicData uri="http://schemas.openxmlformats.org/drawingml/2006/table">
            <a:tbl>
              <a:tblPr>
                <a:noFill/>
                <a:tableStyleId>{2973AB25-F5DF-46D2-97E1-B94379CD1D39}</a:tableStyleId>
              </a:tblPr>
              <a:tblGrid>
                <a:gridCol w="1242125"/>
                <a:gridCol w="2479900"/>
                <a:gridCol w="2111925"/>
              </a:tblGrid>
              <a:tr h="381000">
                <a:tc>
                  <a:txBody>
                    <a:bodyPr/>
                    <a:lstStyle/>
                    <a:p>
                      <a:pPr marL="0" lvl="0" indent="0" algn="ctr" rtl="0">
                        <a:spcBef>
                          <a:spcPts val="0"/>
                        </a:spcBef>
                        <a:spcAft>
                          <a:spcPts val="0"/>
                        </a:spcAft>
                        <a:buNone/>
                      </a:pPr>
                      <a:r>
                        <a:rPr lang="en" sz="2400" b="1">
                          <a:latin typeface="Proxima Nova"/>
                          <a:ea typeface="Proxima Nova"/>
                          <a:cs typeface="Proxima Nova"/>
                          <a:sym typeface="Proxima Nova"/>
                        </a:rPr>
                        <a:t>Age</a:t>
                      </a:r>
                      <a:endParaRPr sz="2400" b="1">
                        <a:latin typeface="Proxima Nova"/>
                        <a:ea typeface="Proxima Nova"/>
                        <a:cs typeface="Proxima Nova"/>
                        <a:sym typeface="Proxima Nova"/>
                      </a:endParaRPr>
                    </a:p>
                  </a:txBody>
                  <a:tcPr marL="91425" marR="91425" marT="91425" marB="91425"/>
                </a:tc>
                <a:tc>
                  <a:txBody>
                    <a:bodyPr/>
                    <a:lstStyle/>
                    <a:p>
                      <a:pPr marL="0" lvl="0" indent="0" algn="ctr" rtl="0">
                        <a:spcBef>
                          <a:spcPts val="0"/>
                        </a:spcBef>
                        <a:spcAft>
                          <a:spcPts val="0"/>
                        </a:spcAft>
                        <a:buNone/>
                      </a:pPr>
                      <a:r>
                        <a:rPr lang="en" sz="2400" b="1">
                          <a:latin typeface="Proxima Nova"/>
                          <a:ea typeface="Proxima Nova"/>
                          <a:cs typeface="Proxima Nova"/>
                          <a:sym typeface="Proxima Nova"/>
                        </a:rPr>
                        <a:t>Depreciation Amount</a:t>
                      </a:r>
                      <a:endParaRPr sz="2400" b="1">
                        <a:latin typeface="Proxima Nova"/>
                        <a:ea typeface="Proxima Nova"/>
                        <a:cs typeface="Proxima Nova"/>
                        <a:sym typeface="Proxima Nova"/>
                      </a:endParaRPr>
                    </a:p>
                  </a:txBody>
                  <a:tcPr marL="91425" marR="91425" marT="91425" marB="91425"/>
                </a:tc>
                <a:tc>
                  <a:txBody>
                    <a:bodyPr/>
                    <a:lstStyle/>
                    <a:p>
                      <a:pPr marL="0" lvl="0" indent="0" algn="ctr" rtl="0">
                        <a:spcBef>
                          <a:spcPts val="0"/>
                        </a:spcBef>
                        <a:spcAft>
                          <a:spcPts val="0"/>
                        </a:spcAft>
                        <a:buNone/>
                      </a:pPr>
                      <a:r>
                        <a:rPr lang="en" sz="2400" b="1">
                          <a:latin typeface="Proxima Nova"/>
                          <a:ea typeface="Proxima Nova"/>
                          <a:cs typeface="Proxima Nova"/>
                          <a:sym typeface="Proxima Nova"/>
                        </a:rPr>
                        <a:t>Value of Vehicle</a:t>
                      </a:r>
                      <a:endParaRPr sz="2400" b="1">
                        <a:latin typeface="Proxima Nova"/>
                        <a:ea typeface="Proxima Nova"/>
                        <a:cs typeface="Proxima Nova"/>
                        <a:sym typeface="Proxima Nova"/>
                      </a:endParaRPr>
                    </a:p>
                  </a:txBody>
                  <a:tcPr marL="91425" marR="91425" marT="91425" marB="91425"/>
                </a:tc>
              </a:tr>
              <a:tr h="381000">
                <a:tc>
                  <a:txBody>
                    <a:bodyPr/>
                    <a:lstStyle/>
                    <a:p>
                      <a:pPr marL="0" lvl="0" indent="0" algn="ctr" rtl="0">
                        <a:spcBef>
                          <a:spcPts val="0"/>
                        </a:spcBef>
                        <a:spcAft>
                          <a:spcPts val="0"/>
                        </a:spcAft>
                        <a:buNone/>
                      </a:pPr>
                      <a:r>
                        <a:rPr lang="en" sz="2400">
                          <a:latin typeface="Proxima Nova"/>
                          <a:ea typeface="Proxima Nova"/>
                          <a:cs typeface="Proxima Nova"/>
                          <a:sym typeface="Proxima Nova"/>
                        </a:rPr>
                        <a:t>Drive off lot</a:t>
                      </a:r>
                      <a:endParaRPr sz="2400">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endParaRPr sz="2400">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endParaRPr sz="2400">
                        <a:highlight>
                          <a:srgbClr val="FFFF00"/>
                        </a:highlight>
                        <a:latin typeface="Proxima Nova"/>
                        <a:ea typeface="Proxima Nova"/>
                        <a:cs typeface="Proxima Nova"/>
                        <a:sym typeface="Proxima Nova"/>
                      </a:endParaRPr>
                    </a:p>
                  </a:txBody>
                  <a:tcPr marL="91425" marR="91425" marT="91425" marB="91425"/>
                </a:tc>
              </a:tr>
              <a:tr h="381000">
                <a:tc>
                  <a:txBody>
                    <a:bodyPr/>
                    <a:lstStyle/>
                    <a:p>
                      <a:pPr marL="0" lvl="0" indent="0" algn="ctr" rtl="0">
                        <a:spcBef>
                          <a:spcPts val="0"/>
                        </a:spcBef>
                        <a:spcAft>
                          <a:spcPts val="0"/>
                        </a:spcAft>
                        <a:buNone/>
                      </a:pPr>
                      <a:r>
                        <a:rPr lang="en" sz="2400">
                          <a:latin typeface="Proxima Nova"/>
                          <a:ea typeface="Proxima Nova"/>
                          <a:cs typeface="Proxima Nova"/>
                          <a:sym typeface="Proxima Nova"/>
                        </a:rPr>
                        <a:t>1</a:t>
                      </a:r>
                      <a:endParaRPr sz="2400">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endParaRPr sz="2400">
                        <a:latin typeface="Proxima Nova"/>
                        <a:ea typeface="Proxima Nova"/>
                        <a:cs typeface="Proxima Nova"/>
                        <a:sym typeface="Proxima Nova"/>
                      </a:endParaRPr>
                    </a:p>
                  </a:txBody>
                  <a:tcPr marL="91425" marR="91425" marT="91425" marB="91425">
                    <a:solidFill>
                      <a:srgbClr val="FFFF00"/>
                    </a:solidFill>
                  </a:tcPr>
                </a:tc>
                <a:tc>
                  <a:txBody>
                    <a:bodyPr/>
                    <a:lstStyle/>
                    <a:p>
                      <a:pPr marL="0" lvl="0" indent="0" algn="l" rtl="0">
                        <a:spcBef>
                          <a:spcPts val="0"/>
                        </a:spcBef>
                        <a:spcAft>
                          <a:spcPts val="0"/>
                        </a:spcAft>
                        <a:buNone/>
                      </a:pPr>
                      <a:endParaRPr sz="2400">
                        <a:latin typeface="Proxima Nova"/>
                        <a:ea typeface="Proxima Nova"/>
                        <a:cs typeface="Proxima Nova"/>
                        <a:sym typeface="Proxima Nova"/>
                      </a:endParaRPr>
                    </a:p>
                  </a:txBody>
                  <a:tcPr marL="91425" marR="91425" marT="91425" marB="91425">
                    <a:solidFill>
                      <a:srgbClr val="EAD1DC"/>
                    </a:solidFill>
                  </a:tcPr>
                </a:tc>
              </a:tr>
              <a:tr h="381000">
                <a:tc>
                  <a:txBody>
                    <a:bodyPr/>
                    <a:lstStyle/>
                    <a:p>
                      <a:pPr marL="0" lvl="0" indent="0" algn="ctr" rtl="0">
                        <a:spcBef>
                          <a:spcPts val="0"/>
                        </a:spcBef>
                        <a:spcAft>
                          <a:spcPts val="0"/>
                        </a:spcAft>
                        <a:buNone/>
                      </a:pPr>
                      <a:r>
                        <a:rPr lang="en" sz="2400">
                          <a:latin typeface="Proxima Nova"/>
                          <a:ea typeface="Proxima Nova"/>
                          <a:cs typeface="Proxima Nova"/>
                          <a:sym typeface="Proxima Nova"/>
                        </a:rPr>
                        <a:t>2</a:t>
                      </a:r>
                      <a:endParaRPr sz="2400">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endParaRPr sz="2400">
                        <a:latin typeface="Proxima Nova"/>
                        <a:ea typeface="Proxima Nova"/>
                        <a:cs typeface="Proxima Nova"/>
                        <a:sym typeface="Proxima Nova"/>
                      </a:endParaRPr>
                    </a:p>
                  </a:txBody>
                  <a:tcPr marL="91425" marR="91425" marT="91425" marB="91425">
                    <a:solidFill>
                      <a:srgbClr val="EAD1DC"/>
                    </a:solidFill>
                  </a:tcPr>
                </a:tc>
                <a:tc>
                  <a:txBody>
                    <a:bodyPr/>
                    <a:lstStyle/>
                    <a:p>
                      <a:pPr marL="0" lvl="0" indent="0" algn="l" rtl="0">
                        <a:spcBef>
                          <a:spcPts val="0"/>
                        </a:spcBef>
                        <a:spcAft>
                          <a:spcPts val="0"/>
                        </a:spcAft>
                        <a:buNone/>
                      </a:pPr>
                      <a:endParaRPr sz="2400">
                        <a:latin typeface="Proxima Nova"/>
                        <a:ea typeface="Proxima Nova"/>
                        <a:cs typeface="Proxima Nova"/>
                        <a:sym typeface="Proxima Nova"/>
                      </a:endParaRPr>
                    </a:p>
                  </a:txBody>
                  <a:tcPr marL="91425" marR="91425" marT="91425" marB="91425">
                    <a:solidFill>
                      <a:srgbClr val="D0E0E3"/>
                    </a:solidFill>
                  </a:tcPr>
                </a:tc>
              </a:tr>
              <a:tr h="381000">
                <a:tc>
                  <a:txBody>
                    <a:bodyPr/>
                    <a:lstStyle/>
                    <a:p>
                      <a:pPr marL="0" lvl="0" indent="0" algn="ctr" rtl="0">
                        <a:spcBef>
                          <a:spcPts val="0"/>
                        </a:spcBef>
                        <a:spcAft>
                          <a:spcPts val="0"/>
                        </a:spcAft>
                        <a:buNone/>
                      </a:pPr>
                      <a:r>
                        <a:rPr lang="en" sz="2400">
                          <a:latin typeface="Proxima Nova"/>
                          <a:ea typeface="Proxima Nova"/>
                          <a:cs typeface="Proxima Nova"/>
                          <a:sym typeface="Proxima Nova"/>
                        </a:rPr>
                        <a:t>3</a:t>
                      </a:r>
                      <a:endParaRPr sz="2400">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endParaRPr sz="2400">
                        <a:latin typeface="Proxima Nova"/>
                        <a:ea typeface="Proxima Nova"/>
                        <a:cs typeface="Proxima Nova"/>
                        <a:sym typeface="Proxima Nova"/>
                      </a:endParaRPr>
                    </a:p>
                  </a:txBody>
                  <a:tcPr marL="91425" marR="91425" marT="91425" marB="91425">
                    <a:solidFill>
                      <a:srgbClr val="D0E0E3"/>
                    </a:solidFill>
                  </a:tcPr>
                </a:tc>
                <a:tc>
                  <a:txBody>
                    <a:bodyPr/>
                    <a:lstStyle/>
                    <a:p>
                      <a:pPr marL="0" lvl="0" indent="0" algn="l" rtl="0">
                        <a:spcBef>
                          <a:spcPts val="0"/>
                        </a:spcBef>
                        <a:spcAft>
                          <a:spcPts val="0"/>
                        </a:spcAft>
                        <a:buNone/>
                      </a:pPr>
                      <a:endParaRPr sz="2400">
                        <a:latin typeface="Proxima Nova"/>
                        <a:ea typeface="Proxima Nova"/>
                        <a:cs typeface="Proxima Nova"/>
                        <a:sym typeface="Proxima Nova"/>
                      </a:endParaRPr>
                    </a:p>
                  </a:txBody>
                  <a:tcPr marL="91425" marR="91425" marT="91425" marB="91425">
                    <a:solidFill>
                      <a:srgbClr val="FCE5CD"/>
                    </a:solidFill>
                  </a:tcPr>
                </a:tc>
              </a:tr>
              <a:tr h="381000">
                <a:tc>
                  <a:txBody>
                    <a:bodyPr/>
                    <a:lstStyle/>
                    <a:p>
                      <a:pPr marL="0" lvl="0" indent="0" algn="ctr" rtl="0">
                        <a:spcBef>
                          <a:spcPts val="0"/>
                        </a:spcBef>
                        <a:spcAft>
                          <a:spcPts val="0"/>
                        </a:spcAft>
                        <a:buNone/>
                      </a:pPr>
                      <a:r>
                        <a:rPr lang="en" sz="2400">
                          <a:latin typeface="Proxima Nova"/>
                          <a:ea typeface="Proxima Nova"/>
                          <a:cs typeface="Proxima Nova"/>
                          <a:sym typeface="Proxima Nova"/>
                        </a:rPr>
                        <a:t>4</a:t>
                      </a:r>
                      <a:endParaRPr sz="2400">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endParaRPr sz="2400">
                        <a:latin typeface="Proxima Nova"/>
                        <a:ea typeface="Proxima Nova"/>
                        <a:cs typeface="Proxima Nova"/>
                        <a:sym typeface="Proxima Nova"/>
                      </a:endParaRPr>
                    </a:p>
                  </a:txBody>
                  <a:tcPr marL="91425" marR="91425" marT="91425" marB="91425">
                    <a:solidFill>
                      <a:srgbClr val="FCE5CD"/>
                    </a:solidFill>
                  </a:tcPr>
                </a:tc>
                <a:tc>
                  <a:txBody>
                    <a:bodyPr/>
                    <a:lstStyle/>
                    <a:p>
                      <a:pPr marL="0" lvl="0" indent="0" algn="l" rtl="0">
                        <a:spcBef>
                          <a:spcPts val="0"/>
                        </a:spcBef>
                        <a:spcAft>
                          <a:spcPts val="0"/>
                        </a:spcAft>
                        <a:buNone/>
                      </a:pPr>
                      <a:endParaRPr sz="2400">
                        <a:latin typeface="Proxima Nova"/>
                        <a:ea typeface="Proxima Nova"/>
                        <a:cs typeface="Proxima Nova"/>
                        <a:sym typeface="Proxima Nova"/>
                      </a:endParaRPr>
                    </a:p>
                  </a:txBody>
                  <a:tcPr marL="91425" marR="91425" marT="91425" marB="91425">
                    <a:solidFill>
                      <a:srgbClr val="93C47D"/>
                    </a:solidFill>
                  </a:tcPr>
                </a:tc>
              </a:tr>
              <a:tr h="381000">
                <a:tc>
                  <a:txBody>
                    <a:bodyPr/>
                    <a:lstStyle/>
                    <a:p>
                      <a:pPr marL="0" lvl="0" indent="0" algn="ctr" rtl="0">
                        <a:spcBef>
                          <a:spcPts val="0"/>
                        </a:spcBef>
                        <a:spcAft>
                          <a:spcPts val="0"/>
                        </a:spcAft>
                        <a:buNone/>
                      </a:pPr>
                      <a:r>
                        <a:rPr lang="en" sz="2400">
                          <a:latin typeface="Proxima Nova"/>
                          <a:ea typeface="Proxima Nova"/>
                          <a:cs typeface="Proxima Nova"/>
                          <a:sym typeface="Proxima Nova"/>
                        </a:rPr>
                        <a:t>5</a:t>
                      </a:r>
                      <a:endParaRPr sz="2400">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endParaRPr sz="2400">
                        <a:latin typeface="Proxima Nova"/>
                        <a:ea typeface="Proxima Nova"/>
                        <a:cs typeface="Proxima Nova"/>
                        <a:sym typeface="Proxima Nova"/>
                      </a:endParaRPr>
                    </a:p>
                  </a:txBody>
                  <a:tcPr marL="91425" marR="91425" marT="91425" marB="91425">
                    <a:solidFill>
                      <a:srgbClr val="93C47D"/>
                    </a:solidFill>
                  </a:tcPr>
                </a:tc>
                <a:tc>
                  <a:txBody>
                    <a:bodyPr/>
                    <a:lstStyle/>
                    <a:p>
                      <a:pPr marL="0" lvl="0" indent="0" algn="l" rtl="0">
                        <a:spcBef>
                          <a:spcPts val="0"/>
                        </a:spcBef>
                        <a:spcAft>
                          <a:spcPts val="0"/>
                        </a:spcAft>
                        <a:buNone/>
                      </a:pPr>
                      <a:endParaRPr sz="2400">
                        <a:latin typeface="Proxima Nova"/>
                        <a:ea typeface="Proxima Nova"/>
                        <a:cs typeface="Proxima Nova"/>
                        <a:sym typeface="Proxima Nova"/>
                      </a:endParaRPr>
                    </a:p>
                  </a:txBody>
                  <a:tcPr marL="91425" marR="91425" marT="91425" marB="91425"/>
                </a:tc>
              </a:tr>
            </a:tbl>
          </a:graphicData>
        </a:graphic>
      </p:graphicFrame>
      <p:sp>
        <p:nvSpPr>
          <p:cNvPr id="175" name="Google Shape;175;p36"/>
          <p:cNvSpPr txBox="1"/>
          <p:nvPr/>
        </p:nvSpPr>
        <p:spPr>
          <a:xfrm>
            <a:off x="4522175" y="3809575"/>
            <a:ext cx="1830600" cy="6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latin typeface="Proxima Nova"/>
                <a:ea typeface="Proxima Nova"/>
                <a:cs typeface="Proxima Nova"/>
                <a:sym typeface="Proxima Nova"/>
              </a:rPr>
              <a:t>$6550 </a:t>
            </a:r>
            <a:endParaRPr sz="3200">
              <a:latin typeface="Proxima Nova"/>
              <a:ea typeface="Proxima Nova"/>
              <a:cs typeface="Proxima Nova"/>
              <a:sym typeface="Proxima Nova"/>
            </a:endParaRPr>
          </a:p>
        </p:txBody>
      </p:sp>
      <p:sp>
        <p:nvSpPr>
          <p:cNvPr id="176" name="Google Shape;176;p36"/>
          <p:cNvSpPr txBox="1"/>
          <p:nvPr/>
        </p:nvSpPr>
        <p:spPr>
          <a:xfrm>
            <a:off x="4522175" y="4342975"/>
            <a:ext cx="1743000" cy="6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latin typeface="Proxima Nova"/>
                <a:ea typeface="Proxima Nova"/>
                <a:cs typeface="Proxima Nova"/>
                <a:sym typeface="Proxima Nova"/>
              </a:rPr>
              <a:t>$ 2967</a:t>
            </a:r>
            <a:endParaRPr sz="3200">
              <a:latin typeface="Proxima Nova"/>
              <a:ea typeface="Proxima Nova"/>
              <a:cs typeface="Proxima Nova"/>
              <a:sym typeface="Proxima Nova"/>
            </a:endParaRPr>
          </a:p>
        </p:txBody>
      </p:sp>
      <p:sp>
        <p:nvSpPr>
          <p:cNvPr id="177" name="Google Shape;177;p36"/>
          <p:cNvSpPr txBox="1"/>
          <p:nvPr/>
        </p:nvSpPr>
        <p:spPr>
          <a:xfrm>
            <a:off x="4522175" y="4952575"/>
            <a:ext cx="1743000" cy="6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latin typeface="Proxima Nova"/>
                <a:ea typeface="Proxima Nova"/>
                <a:cs typeface="Proxima Nova"/>
                <a:sym typeface="Proxima Nova"/>
              </a:rPr>
              <a:t>$ 2612</a:t>
            </a:r>
            <a:endParaRPr sz="3200">
              <a:latin typeface="Proxima Nova"/>
              <a:ea typeface="Proxima Nova"/>
              <a:cs typeface="Proxima Nova"/>
              <a:sym typeface="Proxima Nova"/>
            </a:endParaRPr>
          </a:p>
        </p:txBody>
      </p:sp>
      <p:sp>
        <p:nvSpPr>
          <p:cNvPr id="178" name="Google Shape;178;p36"/>
          <p:cNvSpPr txBox="1"/>
          <p:nvPr/>
        </p:nvSpPr>
        <p:spPr>
          <a:xfrm>
            <a:off x="4522175" y="5485975"/>
            <a:ext cx="1743000" cy="6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latin typeface="Proxima Nova"/>
                <a:ea typeface="Proxima Nova"/>
                <a:cs typeface="Proxima Nova"/>
                <a:sym typeface="Proxima Nova"/>
              </a:rPr>
              <a:t>$ 2316</a:t>
            </a:r>
            <a:endParaRPr sz="3200">
              <a:latin typeface="Proxima Nova"/>
              <a:ea typeface="Proxima Nova"/>
              <a:cs typeface="Proxima Nova"/>
              <a:sym typeface="Proxima Nova"/>
            </a:endParaRPr>
          </a:p>
        </p:txBody>
      </p:sp>
      <p:sp>
        <p:nvSpPr>
          <p:cNvPr id="179" name="Google Shape;179;p36"/>
          <p:cNvSpPr txBox="1"/>
          <p:nvPr/>
        </p:nvSpPr>
        <p:spPr>
          <a:xfrm>
            <a:off x="4522175" y="6019375"/>
            <a:ext cx="1531800" cy="6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latin typeface="Proxima Nova"/>
                <a:ea typeface="Proxima Nova"/>
                <a:cs typeface="Proxima Nova"/>
                <a:sym typeface="Proxima Nova"/>
              </a:rPr>
              <a:t>$ 2077</a:t>
            </a:r>
            <a:endParaRPr sz="3200">
              <a:latin typeface="Proxima Nova"/>
              <a:ea typeface="Proxima Nova"/>
              <a:cs typeface="Proxima Nova"/>
              <a:sym typeface="Proxima Nova"/>
            </a:endParaRPr>
          </a:p>
        </p:txBody>
      </p:sp>
      <p:sp>
        <p:nvSpPr>
          <p:cNvPr id="180" name="Google Shape;180;p36"/>
          <p:cNvSpPr txBox="1"/>
          <p:nvPr/>
        </p:nvSpPr>
        <p:spPr>
          <a:xfrm>
            <a:off x="426000" y="5834900"/>
            <a:ext cx="2078400" cy="73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u="sng">
                <a:solidFill>
                  <a:schemeClr val="hlink"/>
                </a:solidFill>
                <a:latin typeface="Proxima Nova"/>
                <a:ea typeface="Proxima Nova"/>
                <a:cs typeface="Proxima Nova"/>
                <a:sym typeface="Proxima Nova"/>
                <a:hlinkClick r:id="rId4"/>
              </a:rPr>
              <a:t>Graph Key</a:t>
            </a:r>
            <a:endParaRPr sz="3000">
              <a:latin typeface="Proxima Nova"/>
              <a:ea typeface="Proxima Nova"/>
              <a:cs typeface="Proxima Nova"/>
              <a:sym typeface="Proxima Nova"/>
            </a:endParaRPr>
          </a:p>
        </p:txBody>
      </p:sp>
      <p:sp>
        <p:nvSpPr>
          <p:cNvPr id="181" name="Google Shape;181;p36"/>
          <p:cNvSpPr txBox="1"/>
          <p:nvPr/>
        </p:nvSpPr>
        <p:spPr>
          <a:xfrm>
            <a:off x="4423200" y="3123775"/>
            <a:ext cx="1929600" cy="6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latin typeface="Proxima Nova"/>
                <a:ea typeface="Proxima Nova"/>
                <a:cs typeface="Proxima Nova"/>
                <a:sym typeface="Proxima Nova"/>
              </a:rPr>
              <a:t>$4939</a:t>
            </a:r>
            <a:endParaRPr sz="3200">
              <a:latin typeface="Proxima Nova"/>
              <a:ea typeface="Proxima Nova"/>
              <a:cs typeface="Proxima Nova"/>
              <a:sym typeface="Proxima Nova"/>
            </a:endParaRPr>
          </a:p>
        </p:txBody>
      </p:sp>
      <p:sp>
        <p:nvSpPr>
          <p:cNvPr id="182" name="Google Shape;182;p36"/>
          <p:cNvSpPr txBox="1"/>
          <p:nvPr/>
        </p:nvSpPr>
        <p:spPr>
          <a:xfrm>
            <a:off x="3762550" y="3222875"/>
            <a:ext cx="840600" cy="42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FF0000"/>
                </a:solidFill>
              </a:rPr>
              <a:t>10.5%</a:t>
            </a:r>
            <a:endParaRPr sz="1600">
              <a:solidFill>
                <a:srgbClr val="FF0000"/>
              </a:solidFill>
            </a:endParaRPr>
          </a:p>
        </p:txBody>
      </p:sp>
      <p:sp>
        <p:nvSpPr>
          <p:cNvPr id="183" name="Google Shape;183;p36"/>
          <p:cNvSpPr txBox="1"/>
          <p:nvPr/>
        </p:nvSpPr>
        <p:spPr>
          <a:xfrm>
            <a:off x="426000" y="5149100"/>
            <a:ext cx="2078400" cy="73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u="sng">
                <a:solidFill>
                  <a:schemeClr val="hlink"/>
                </a:solidFill>
                <a:latin typeface="Proxima Nova"/>
                <a:ea typeface="Proxima Nova"/>
                <a:cs typeface="Proxima Nova"/>
                <a:sym typeface="Proxima Nova"/>
                <a:hlinkClick r:id="rId5"/>
              </a:rPr>
              <a:t>Graph</a:t>
            </a:r>
            <a:endParaRPr sz="3000">
              <a:latin typeface="Proxima Nova"/>
              <a:ea typeface="Proxima Nova"/>
              <a:cs typeface="Proxima Nova"/>
              <a:sym typeface="Proxima Nova"/>
            </a:endParaRPr>
          </a:p>
        </p:txBody>
      </p:sp>
      <p:sp>
        <p:nvSpPr>
          <p:cNvPr id="184" name="Google Shape;184;p36"/>
          <p:cNvSpPr txBox="1"/>
          <p:nvPr/>
        </p:nvSpPr>
        <p:spPr>
          <a:xfrm>
            <a:off x="831375" y="3643775"/>
            <a:ext cx="1531800" cy="667500"/>
          </a:xfrm>
          <a:prstGeom prst="rect">
            <a:avLst/>
          </a:prstGeom>
          <a:solidFill>
            <a:srgbClr val="F9CB9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t>This is from Edmunds</a:t>
            </a:r>
            <a:endParaRPr sz="1800" b="1"/>
          </a:p>
        </p:txBody>
      </p:sp>
      <p:sp>
        <p:nvSpPr>
          <p:cNvPr id="185" name="Google Shape;185;p36"/>
          <p:cNvSpPr/>
          <p:nvPr/>
        </p:nvSpPr>
        <p:spPr>
          <a:xfrm>
            <a:off x="6004075" y="3882650"/>
            <a:ext cx="840600" cy="2601600"/>
          </a:xfrm>
          <a:prstGeom prst="rightBrace">
            <a:avLst>
              <a:gd name="adj1" fmla="val 8333"/>
              <a:gd name="adj2" fmla="val 50000"/>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6"/>
          <p:cNvSpPr txBox="1"/>
          <p:nvPr/>
        </p:nvSpPr>
        <p:spPr>
          <a:xfrm>
            <a:off x="6659375" y="3123775"/>
            <a:ext cx="1929600" cy="6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latin typeface="Proxima Nova"/>
                <a:ea typeface="Proxima Nova"/>
                <a:cs typeface="Proxima Nova"/>
                <a:sym typeface="Proxima Nova"/>
              </a:rPr>
              <a:t>$42,103</a:t>
            </a:r>
            <a:endParaRPr sz="2800">
              <a:latin typeface="Proxima Nova"/>
              <a:ea typeface="Proxima Nova"/>
              <a:cs typeface="Proxima Nova"/>
              <a:sym typeface="Proxima Nova"/>
            </a:endParaRPr>
          </a:p>
        </p:txBody>
      </p:sp>
      <p:sp>
        <p:nvSpPr>
          <p:cNvPr id="187" name="Google Shape;187;p36"/>
          <p:cNvSpPr txBox="1"/>
          <p:nvPr/>
        </p:nvSpPr>
        <p:spPr>
          <a:xfrm>
            <a:off x="6607400" y="4400425"/>
            <a:ext cx="1531800" cy="6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latin typeface="Proxima Nova"/>
                <a:ea typeface="Proxima Nova"/>
                <a:cs typeface="Proxima Nova"/>
                <a:sym typeface="Proxima Nova"/>
              </a:rPr>
              <a:t>$37,525</a:t>
            </a:r>
            <a:endParaRPr sz="2500">
              <a:latin typeface="Proxima Nova"/>
              <a:ea typeface="Proxima Nova"/>
              <a:cs typeface="Proxima Nova"/>
              <a:sym typeface="Proxima Nova"/>
            </a:endParaRPr>
          </a:p>
        </p:txBody>
      </p:sp>
      <p:sp>
        <p:nvSpPr>
          <p:cNvPr id="188" name="Google Shape;188;p36"/>
          <p:cNvSpPr txBox="1"/>
          <p:nvPr/>
        </p:nvSpPr>
        <p:spPr>
          <a:xfrm>
            <a:off x="6607400" y="3885775"/>
            <a:ext cx="1480500" cy="6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latin typeface="Proxima Nova"/>
                <a:ea typeface="Proxima Nova"/>
                <a:cs typeface="Proxima Nova"/>
                <a:sym typeface="Proxima Nova"/>
              </a:rPr>
              <a:t>$40,492</a:t>
            </a:r>
            <a:endParaRPr sz="2500">
              <a:latin typeface="Proxima Nova"/>
              <a:ea typeface="Proxima Nova"/>
              <a:cs typeface="Proxima Nova"/>
              <a:sym typeface="Proxima Nova"/>
            </a:endParaRPr>
          </a:p>
        </p:txBody>
      </p:sp>
      <p:sp>
        <p:nvSpPr>
          <p:cNvPr id="189" name="Google Shape;189;p36"/>
          <p:cNvSpPr txBox="1"/>
          <p:nvPr/>
        </p:nvSpPr>
        <p:spPr>
          <a:xfrm>
            <a:off x="6759800" y="5028775"/>
            <a:ext cx="1379400" cy="6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latin typeface="Proxima Nova"/>
                <a:ea typeface="Proxima Nova"/>
                <a:cs typeface="Proxima Nova"/>
                <a:sym typeface="Proxima Nova"/>
              </a:rPr>
              <a:t>$34,913</a:t>
            </a:r>
            <a:endParaRPr sz="2500">
              <a:latin typeface="Proxima Nova"/>
              <a:ea typeface="Proxima Nova"/>
              <a:cs typeface="Proxima Nova"/>
              <a:sym typeface="Proxima Nova"/>
            </a:endParaRPr>
          </a:p>
        </p:txBody>
      </p:sp>
      <p:sp>
        <p:nvSpPr>
          <p:cNvPr id="190" name="Google Shape;190;p36"/>
          <p:cNvSpPr txBox="1"/>
          <p:nvPr/>
        </p:nvSpPr>
        <p:spPr>
          <a:xfrm>
            <a:off x="6683600" y="5562175"/>
            <a:ext cx="1480500" cy="6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latin typeface="Proxima Nova"/>
                <a:ea typeface="Proxima Nova"/>
                <a:cs typeface="Proxima Nova"/>
                <a:sym typeface="Proxima Nova"/>
              </a:rPr>
              <a:t>$32,597</a:t>
            </a:r>
            <a:endParaRPr sz="2500">
              <a:latin typeface="Proxima Nova"/>
              <a:ea typeface="Proxima Nova"/>
              <a:cs typeface="Proxima Nova"/>
              <a:sym typeface="Proxima Nova"/>
            </a:endParaRPr>
          </a:p>
        </p:txBody>
      </p:sp>
      <p:sp>
        <p:nvSpPr>
          <p:cNvPr id="191" name="Google Shape;191;p36"/>
          <p:cNvSpPr txBox="1"/>
          <p:nvPr/>
        </p:nvSpPr>
        <p:spPr>
          <a:xfrm>
            <a:off x="6683600" y="6095575"/>
            <a:ext cx="1929600" cy="6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latin typeface="Proxima Nova"/>
                <a:ea typeface="Proxima Nova"/>
                <a:cs typeface="Proxima Nova"/>
                <a:sym typeface="Proxima Nova"/>
              </a:rPr>
              <a:t>$30,520</a:t>
            </a:r>
            <a:endParaRPr sz="2500">
              <a:latin typeface="Proxima Nova"/>
              <a:ea typeface="Proxima Nova"/>
              <a:cs typeface="Proxima Nova"/>
              <a:sym typeface="Proxima Nova"/>
            </a:endParaRPr>
          </a:p>
        </p:txBody>
      </p:sp>
      <p:sp>
        <p:nvSpPr>
          <p:cNvPr id="192" name="Google Shape;192;p36"/>
          <p:cNvSpPr/>
          <p:nvPr/>
        </p:nvSpPr>
        <p:spPr>
          <a:xfrm>
            <a:off x="6122725" y="3307975"/>
            <a:ext cx="603300" cy="375300"/>
          </a:xfrm>
          <a:prstGeom prst="mathMinus">
            <a:avLst>
              <a:gd name="adj1" fmla="val 2352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1000"/>
                                        <p:tgtEl>
                                          <p:spTgt spid="1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1"/>
                                        </p:tgtEl>
                                        <p:attrNameLst>
                                          <p:attrName>style.visibility</p:attrName>
                                        </p:attrNameLst>
                                      </p:cBhvr>
                                      <p:to>
                                        <p:strVal val="visible"/>
                                      </p:to>
                                    </p:set>
                                    <p:animEffect transition="in" filter="fade">
                                      <p:cBhvr>
                                        <p:cTn id="12" dur="1000"/>
                                        <p:tgtEl>
                                          <p:spTgt spid="1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2"/>
                                        </p:tgtEl>
                                        <p:attrNameLst>
                                          <p:attrName>style.visibility</p:attrName>
                                        </p:attrNameLst>
                                      </p:cBhvr>
                                      <p:to>
                                        <p:strVal val="visible"/>
                                      </p:to>
                                    </p:set>
                                    <p:animEffect transition="in" filter="fade">
                                      <p:cBhvr>
                                        <p:cTn id="17" dur="1000"/>
                                        <p:tgtEl>
                                          <p:spTgt spid="19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6"/>
                                        </p:tgtEl>
                                        <p:attrNameLst>
                                          <p:attrName>style.visibility</p:attrName>
                                        </p:attrNameLst>
                                      </p:cBhvr>
                                      <p:to>
                                        <p:strVal val="visible"/>
                                      </p:to>
                                    </p:set>
                                    <p:animEffect transition="in" filter="fade">
                                      <p:cBhvr>
                                        <p:cTn id="22" dur="1000"/>
                                        <p:tgtEl>
                                          <p:spTgt spid="18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5"/>
                                        </p:tgtEl>
                                        <p:attrNameLst>
                                          <p:attrName>style.visibility</p:attrName>
                                        </p:attrNameLst>
                                      </p:cBhvr>
                                      <p:to>
                                        <p:strVal val="visible"/>
                                      </p:to>
                                    </p:set>
                                    <p:animEffect transition="in" filter="fade">
                                      <p:cBhvr>
                                        <p:cTn id="27" dur="1000"/>
                                        <p:tgtEl>
                                          <p:spTgt spid="185"/>
                                        </p:tgtEl>
                                      </p:cBhvr>
                                    </p:animEffect>
                                  </p:childTnLst>
                                </p:cTn>
                              </p:par>
                              <p:par>
                                <p:cTn id="28" presetID="10" presetClass="entr" presetSubtype="0" fill="hold" nodeType="withEffect">
                                  <p:stCondLst>
                                    <p:cond delay="0"/>
                                  </p:stCondLst>
                                  <p:childTnLst>
                                    <p:set>
                                      <p:cBhvr>
                                        <p:cTn id="29" dur="1" fill="hold">
                                          <p:stCondLst>
                                            <p:cond delay="0"/>
                                          </p:stCondLst>
                                        </p:cTn>
                                        <p:tgtEl>
                                          <p:spTgt spid="184"/>
                                        </p:tgtEl>
                                        <p:attrNameLst>
                                          <p:attrName>style.visibility</p:attrName>
                                        </p:attrNameLst>
                                      </p:cBhvr>
                                      <p:to>
                                        <p:strVal val="visible"/>
                                      </p:to>
                                    </p:set>
                                    <p:animEffect transition="in" filter="fade">
                                      <p:cBhvr>
                                        <p:cTn id="30" dur="1000"/>
                                        <p:tgtEl>
                                          <p:spTgt spid="18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5"/>
                                        </p:tgtEl>
                                        <p:attrNameLst>
                                          <p:attrName>style.visibility</p:attrName>
                                        </p:attrNameLst>
                                      </p:cBhvr>
                                      <p:to>
                                        <p:strVal val="visible"/>
                                      </p:to>
                                    </p:set>
                                    <p:animEffect transition="in" filter="fade">
                                      <p:cBhvr>
                                        <p:cTn id="35" dur="1000"/>
                                        <p:tgtEl>
                                          <p:spTgt spid="17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76"/>
                                        </p:tgtEl>
                                        <p:attrNameLst>
                                          <p:attrName>style.visibility</p:attrName>
                                        </p:attrNameLst>
                                      </p:cBhvr>
                                      <p:to>
                                        <p:strVal val="visible"/>
                                      </p:to>
                                    </p:set>
                                    <p:animEffect transition="in" filter="fade">
                                      <p:cBhvr>
                                        <p:cTn id="40" dur="1000"/>
                                        <p:tgtEl>
                                          <p:spTgt spid="17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7"/>
                                        </p:tgtEl>
                                        <p:attrNameLst>
                                          <p:attrName>style.visibility</p:attrName>
                                        </p:attrNameLst>
                                      </p:cBhvr>
                                      <p:to>
                                        <p:strVal val="visible"/>
                                      </p:to>
                                    </p:set>
                                    <p:animEffect transition="in" filter="fade">
                                      <p:cBhvr>
                                        <p:cTn id="45" dur="1000"/>
                                        <p:tgtEl>
                                          <p:spTgt spid="17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78"/>
                                        </p:tgtEl>
                                        <p:attrNameLst>
                                          <p:attrName>style.visibility</p:attrName>
                                        </p:attrNameLst>
                                      </p:cBhvr>
                                      <p:to>
                                        <p:strVal val="visible"/>
                                      </p:to>
                                    </p:set>
                                    <p:animEffect transition="in" filter="fade">
                                      <p:cBhvr>
                                        <p:cTn id="50" dur="1000"/>
                                        <p:tgtEl>
                                          <p:spTgt spid="17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79"/>
                                        </p:tgtEl>
                                        <p:attrNameLst>
                                          <p:attrName>style.visibility</p:attrName>
                                        </p:attrNameLst>
                                      </p:cBhvr>
                                      <p:to>
                                        <p:strVal val="visible"/>
                                      </p:to>
                                    </p:set>
                                    <p:animEffect transition="in" filter="fade">
                                      <p:cBhvr>
                                        <p:cTn id="55" dur="1000"/>
                                        <p:tgtEl>
                                          <p:spTgt spid="17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88"/>
                                        </p:tgtEl>
                                        <p:attrNameLst>
                                          <p:attrName>style.visibility</p:attrName>
                                        </p:attrNameLst>
                                      </p:cBhvr>
                                      <p:to>
                                        <p:strVal val="visible"/>
                                      </p:to>
                                    </p:set>
                                    <p:animEffect transition="in" filter="fade">
                                      <p:cBhvr>
                                        <p:cTn id="60" dur="1000"/>
                                        <p:tgtEl>
                                          <p:spTgt spid="18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87"/>
                                        </p:tgtEl>
                                        <p:attrNameLst>
                                          <p:attrName>style.visibility</p:attrName>
                                        </p:attrNameLst>
                                      </p:cBhvr>
                                      <p:to>
                                        <p:strVal val="visible"/>
                                      </p:to>
                                    </p:set>
                                    <p:animEffect transition="in" filter="fade">
                                      <p:cBhvr>
                                        <p:cTn id="65" dur="1000"/>
                                        <p:tgtEl>
                                          <p:spTgt spid="18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89"/>
                                        </p:tgtEl>
                                        <p:attrNameLst>
                                          <p:attrName>style.visibility</p:attrName>
                                        </p:attrNameLst>
                                      </p:cBhvr>
                                      <p:to>
                                        <p:strVal val="visible"/>
                                      </p:to>
                                    </p:set>
                                    <p:animEffect transition="in" filter="fade">
                                      <p:cBhvr>
                                        <p:cTn id="70" dur="1000"/>
                                        <p:tgtEl>
                                          <p:spTgt spid="18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90"/>
                                        </p:tgtEl>
                                        <p:attrNameLst>
                                          <p:attrName>style.visibility</p:attrName>
                                        </p:attrNameLst>
                                      </p:cBhvr>
                                      <p:to>
                                        <p:strVal val="visible"/>
                                      </p:to>
                                    </p:set>
                                    <p:animEffect transition="in" filter="fade">
                                      <p:cBhvr>
                                        <p:cTn id="75" dur="1000"/>
                                        <p:tgtEl>
                                          <p:spTgt spid="19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91"/>
                                        </p:tgtEl>
                                        <p:attrNameLst>
                                          <p:attrName>style.visibility</p:attrName>
                                        </p:attrNameLst>
                                      </p:cBhvr>
                                      <p:to>
                                        <p:strVal val="visible"/>
                                      </p:to>
                                    </p:set>
                                    <p:animEffect transition="in" filter="fade">
                                      <p:cBhvr>
                                        <p:cTn id="80" dur="10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7"/>
          <p:cNvSpPr txBox="1">
            <a:spLocks noGrp="1"/>
          </p:cNvSpPr>
          <p:nvPr>
            <p:ph type="title"/>
          </p:nvPr>
        </p:nvSpPr>
        <p:spPr>
          <a:xfrm>
            <a:off x="464100" y="351150"/>
            <a:ext cx="2435400" cy="1014000"/>
          </a:xfrm>
          <a:prstGeom prst="rect">
            <a:avLst/>
          </a:prstGeom>
          <a:solidFill>
            <a:schemeClr val="accent3"/>
          </a:solidFill>
        </p:spPr>
        <p:txBody>
          <a:bodyPr spcFirstLastPara="1" wrap="square" lIns="91425" tIns="91425" rIns="91425" bIns="91425" anchor="t" anchorCtr="0">
            <a:noAutofit/>
          </a:bodyPr>
          <a:lstStyle/>
          <a:p>
            <a:pPr marL="0" lvl="0" indent="0" algn="ctr" rtl="0">
              <a:spcBef>
                <a:spcPts val="0"/>
              </a:spcBef>
              <a:spcAft>
                <a:spcPts val="0"/>
              </a:spcAft>
              <a:buNone/>
            </a:pPr>
            <a:r>
              <a:rPr lang="en" sz="4800" b="1">
                <a:solidFill>
                  <a:schemeClr val="accent5"/>
                </a:solidFill>
                <a:latin typeface="Cabin Sketch"/>
                <a:ea typeface="Cabin Sketch"/>
                <a:cs typeface="Cabin Sketch"/>
                <a:sym typeface="Cabin Sketch"/>
              </a:rPr>
              <a:t>Practice</a:t>
            </a:r>
            <a:endParaRPr sz="4800" b="1">
              <a:solidFill>
                <a:schemeClr val="accent5"/>
              </a:solidFill>
              <a:latin typeface="Cabin Sketch"/>
              <a:ea typeface="Cabin Sketch"/>
              <a:cs typeface="Cabin Sketch"/>
              <a:sym typeface="Cabin Sketch"/>
            </a:endParaRPr>
          </a:p>
        </p:txBody>
      </p:sp>
      <p:sp>
        <p:nvSpPr>
          <p:cNvPr id="198" name="Google Shape;198;p37"/>
          <p:cNvSpPr txBox="1">
            <a:spLocks noGrp="1"/>
          </p:cNvSpPr>
          <p:nvPr>
            <p:ph type="body" idx="1"/>
          </p:nvPr>
        </p:nvSpPr>
        <p:spPr>
          <a:xfrm>
            <a:off x="252000" y="1454650"/>
            <a:ext cx="3433500" cy="46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000000"/>
                </a:solidFill>
              </a:rPr>
              <a:t>Find the depreciation values for your project vehicle. Then, graph and find the exponential regression equation. Then, graph your loan value on the same graph.</a:t>
            </a:r>
            <a:endParaRPr sz="2800"/>
          </a:p>
        </p:txBody>
      </p:sp>
      <p:graphicFrame>
        <p:nvGraphicFramePr>
          <p:cNvPr id="199" name="Google Shape;199;p37"/>
          <p:cNvGraphicFramePr/>
          <p:nvPr/>
        </p:nvGraphicFramePr>
        <p:xfrm>
          <a:off x="3763800" y="1568550"/>
          <a:ext cx="5203200" cy="4571790"/>
        </p:xfrm>
        <a:graphic>
          <a:graphicData uri="http://schemas.openxmlformats.org/drawingml/2006/table">
            <a:tbl>
              <a:tblPr>
                <a:noFill/>
                <a:tableStyleId>{2973AB25-F5DF-46D2-97E1-B94379CD1D39}</a:tableStyleId>
              </a:tblPr>
              <a:tblGrid>
                <a:gridCol w="1234575"/>
                <a:gridCol w="2197700"/>
                <a:gridCol w="1770925"/>
              </a:tblGrid>
              <a:tr h="381000">
                <a:tc>
                  <a:txBody>
                    <a:bodyPr/>
                    <a:lstStyle/>
                    <a:p>
                      <a:pPr marL="0" lvl="0" indent="0" algn="ctr" rtl="0">
                        <a:spcBef>
                          <a:spcPts val="0"/>
                        </a:spcBef>
                        <a:spcAft>
                          <a:spcPts val="0"/>
                        </a:spcAft>
                        <a:buNone/>
                      </a:pPr>
                      <a:r>
                        <a:rPr lang="en" sz="2400" b="1">
                          <a:latin typeface="Proxima Nova"/>
                          <a:ea typeface="Proxima Nova"/>
                          <a:cs typeface="Proxima Nova"/>
                          <a:sym typeface="Proxima Nova"/>
                        </a:rPr>
                        <a:t>Age</a:t>
                      </a:r>
                      <a:endParaRPr sz="2400" b="1">
                        <a:latin typeface="Proxima Nova"/>
                        <a:ea typeface="Proxima Nova"/>
                        <a:cs typeface="Proxima Nova"/>
                        <a:sym typeface="Proxima Nova"/>
                      </a:endParaRPr>
                    </a:p>
                  </a:txBody>
                  <a:tcPr marL="91425" marR="91425" marT="91425" marB="91425"/>
                </a:tc>
                <a:tc>
                  <a:txBody>
                    <a:bodyPr/>
                    <a:lstStyle/>
                    <a:p>
                      <a:pPr marL="0" lvl="0" indent="0" algn="ctr" rtl="0">
                        <a:spcBef>
                          <a:spcPts val="0"/>
                        </a:spcBef>
                        <a:spcAft>
                          <a:spcPts val="0"/>
                        </a:spcAft>
                        <a:buNone/>
                      </a:pPr>
                      <a:r>
                        <a:rPr lang="en" sz="2400" b="1">
                          <a:latin typeface="Proxima Nova"/>
                          <a:ea typeface="Proxima Nova"/>
                          <a:cs typeface="Proxima Nova"/>
                          <a:sym typeface="Proxima Nova"/>
                        </a:rPr>
                        <a:t>Depreciation Amount</a:t>
                      </a:r>
                      <a:endParaRPr sz="2400" b="1">
                        <a:latin typeface="Proxima Nova"/>
                        <a:ea typeface="Proxima Nova"/>
                        <a:cs typeface="Proxima Nova"/>
                        <a:sym typeface="Proxima Nova"/>
                      </a:endParaRPr>
                    </a:p>
                  </a:txBody>
                  <a:tcPr marL="91425" marR="91425" marT="91425" marB="91425"/>
                </a:tc>
                <a:tc>
                  <a:txBody>
                    <a:bodyPr/>
                    <a:lstStyle/>
                    <a:p>
                      <a:pPr marL="0" lvl="0" indent="0" algn="ctr" rtl="0">
                        <a:spcBef>
                          <a:spcPts val="0"/>
                        </a:spcBef>
                        <a:spcAft>
                          <a:spcPts val="0"/>
                        </a:spcAft>
                        <a:buNone/>
                      </a:pPr>
                      <a:r>
                        <a:rPr lang="en" sz="2400" b="1">
                          <a:latin typeface="Proxima Nova"/>
                          <a:ea typeface="Proxima Nova"/>
                          <a:cs typeface="Proxima Nova"/>
                          <a:sym typeface="Proxima Nova"/>
                        </a:rPr>
                        <a:t>Value of Vehicle</a:t>
                      </a:r>
                      <a:endParaRPr sz="2400" b="1">
                        <a:latin typeface="Proxima Nova"/>
                        <a:ea typeface="Proxima Nova"/>
                        <a:cs typeface="Proxima Nova"/>
                        <a:sym typeface="Proxima Nova"/>
                      </a:endParaRPr>
                    </a:p>
                  </a:txBody>
                  <a:tcPr marL="91425" marR="91425" marT="91425" marB="91425"/>
                </a:tc>
              </a:tr>
              <a:tr h="381000">
                <a:tc>
                  <a:txBody>
                    <a:bodyPr/>
                    <a:lstStyle/>
                    <a:p>
                      <a:pPr marL="0" lvl="0" indent="0" algn="ctr" rtl="0">
                        <a:spcBef>
                          <a:spcPts val="0"/>
                        </a:spcBef>
                        <a:spcAft>
                          <a:spcPts val="0"/>
                        </a:spcAft>
                        <a:buNone/>
                      </a:pPr>
                      <a:r>
                        <a:rPr lang="en" sz="2400">
                          <a:latin typeface="Proxima Nova"/>
                          <a:ea typeface="Proxima Nova"/>
                          <a:cs typeface="Proxima Nova"/>
                          <a:sym typeface="Proxima Nova"/>
                        </a:rPr>
                        <a:t>Drive off lot</a:t>
                      </a:r>
                      <a:endParaRPr sz="2400">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endParaRPr sz="2400">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endParaRPr sz="2400">
                        <a:latin typeface="Proxima Nova"/>
                        <a:ea typeface="Proxima Nova"/>
                        <a:cs typeface="Proxima Nova"/>
                        <a:sym typeface="Proxima Nova"/>
                      </a:endParaRPr>
                    </a:p>
                  </a:txBody>
                  <a:tcPr marL="91425" marR="91425" marT="91425" marB="91425"/>
                </a:tc>
              </a:tr>
              <a:tr h="548600">
                <a:tc>
                  <a:txBody>
                    <a:bodyPr/>
                    <a:lstStyle/>
                    <a:p>
                      <a:pPr marL="0" lvl="0" indent="0" algn="ctr" rtl="0">
                        <a:spcBef>
                          <a:spcPts val="0"/>
                        </a:spcBef>
                        <a:spcAft>
                          <a:spcPts val="0"/>
                        </a:spcAft>
                        <a:buNone/>
                      </a:pPr>
                      <a:r>
                        <a:rPr lang="en" sz="2400">
                          <a:latin typeface="Proxima Nova"/>
                          <a:ea typeface="Proxima Nova"/>
                          <a:cs typeface="Proxima Nova"/>
                          <a:sym typeface="Proxima Nova"/>
                        </a:rPr>
                        <a:t>1</a:t>
                      </a:r>
                      <a:endParaRPr sz="2400">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endParaRPr sz="2400">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endParaRPr sz="2400">
                        <a:latin typeface="Proxima Nova"/>
                        <a:ea typeface="Proxima Nova"/>
                        <a:cs typeface="Proxima Nova"/>
                        <a:sym typeface="Proxima Nova"/>
                      </a:endParaRPr>
                    </a:p>
                  </a:txBody>
                  <a:tcPr marL="91425" marR="91425" marT="91425" marB="91425"/>
                </a:tc>
              </a:tr>
              <a:tr h="548600">
                <a:tc>
                  <a:txBody>
                    <a:bodyPr/>
                    <a:lstStyle/>
                    <a:p>
                      <a:pPr marL="0" lvl="0" indent="0" algn="ctr" rtl="0">
                        <a:spcBef>
                          <a:spcPts val="0"/>
                        </a:spcBef>
                        <a:spcAft>
                          <a:spcPts val="0"/>
                        </a:spcAft>
                        <a:buNone/>
                      </a:pPr>
                      <a:r>
                        <a:rPr lang="en" sz="2400">
                          <a:latin typeface="Proxima Nova"/>
                          <a:ea typeface="Proxima Nova"/>
                          <a:cs typeface="Proxima Nova"/>
                          <a:sym typeface="Proxima Nova"/>
                        </a:rPr>
                        <a:t>2</a:t>
                      </a:r>
                      <a:endParaRPr sz="2400">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endParaRPr sz="2400">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endParaRPr sz="2400">
                        <a:latin typeface="Proxima Nova"/>
                        <a:ea typeface="Proxima Nova"/>
                        <a:cs typeface="Proxima Nova"/>
                        <a:sym typeface="Proxima Nova"/>
                      </a:endParaRPr>
                    </a:p>
                  </a:txBody>
                  <a:tcPr marL="91425" marR="91425" marT="91425" marB="91425"/>
                </a:tc>
              </a:tr>
              <a:tr h="548600">
                <a:tc>
                  <a:txBody>
                    <a:bodyPr/>
                    <a:lstStyle/>
                    <a:p>
                      <a:pPr marL="0" lvl="0" indent="0" algn="ctr" rtl="0">
                        <a:spcBef>
                          <a:spcPts val="0"/>
                        </a:spcBef>
                        <a:spcAft>
                          <a:spcPts val="0"/>
                        </a:spcAft>
                        <a:buNone/>
                      </a:pPr>
                      <a:r>
                        <a:rPr lang="en" sz="2400">
                          <a:latin typeface="Proxima Nova"/>
                          <a:ea typeface="Proxima Nova"/>
                          <a:cs typeface="Proxima Nova"/>
                          <a:sym typeface="Proxima Nova"/>
                        </a:rPr>
                        <a:t>3</a:t>
                      </a:r>
                      <a:endParaRPr sz="2400">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endParaRPr sz="2400">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endParaRPr sz="2400">
                        <a:latin typeface="Proxima Nova"/>
                        <a:ea typeface="Proxima Nova"/>
                        <a:cs typeface="Proxima Nova"/>
                        <a:sym typeface="Proxima Nova"/>
                      </a:endParaRPr>
                    </a:p>
                  </a:txBody>
                  <a:tcPr marL="91425" marR="91425" marT="91425" marB="91425"/>
                </a:tc>
              </a:tr>
              <a:tr h="548600">
                <a:tc>
                  <a:txBody>
                    <a:bodyPr/>
                    <a:lstStyle/>
                    <a:p>
                      <a:pPr marL="0" lvl="0" indent="0" algn="ctr" rtl="0">
                        <a:spcBef>
                          <a:spcPts val="0"/>
                        </a:spcBef>
                        <a:spcAft>
                          <a:spcPts val="0"/>
                        </a:spcAft>
                        <a:buNone/>
                      </a:pPr>
                      <a:r>
                        <a:rPr lang="en" sz="2400">
                          <a:latin typeface="Proxima Nova"/>
                          <a:ea typeface="Proxima Nova"/>
                          <a:cs typeface="Proxima Nova"/>
                          <a:sym typeface="Proxima Nova"/>
                        </a:rPr>
                        <a:t>4</a:t>
                      </a:r>
                      <a:endParaRPr sz="2400">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endParaRPr sz="2400">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endParaRPr sz="2400">
                        <a:latin typeface="Proxima Nova"/>
                        <a:ea typeface="Proxima Nova"/>
                        <a:cs typeface="Proxima Nova"/>
                        <a:sym typeface="Proxima Nova"/>
                      </a:endParaRPr>
                    </a:p>
                  </a:txBody>
                  <a:tcPr marL="91425" marR="91425" marT="91425" marB="91425"/>
                </a:tc>
              </a:tr>
              <a:tr h="548600">
                <a:tc>
                  <a:txBody>
                    <a:bodyPr/>
                    <a:lstStyle/>
                    <a:p>
                      <a:pPr marL="0" lvl="0" indent="0" algn="ctr" rtl="0">
                        <a:spcBef>
                          <a:spcPts val="0"/>
                        </a:spcBef>
                        <a:spcAft>
                          <a:spcPts val="0"/>
                        </a:spcAft>
                        <a:buNone/>
                      </a:pPr>
                      <a:r>
                        <a:rPr lang="en" sz="2400">
                          <a:latin typeface="Proxima Nova"/>
                          <a:ea typeface="Proxima Nova"/>
                          <a:cs typeface="Proxima Nova"/>
                          <a:sym typeface="Proxima Nova"/>
                        </a:rPr>
                        <a:t>5</a:t>
                      </a:r>
                      <a:endParaRPr sz="2400">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endParaRPr sz="2400">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endParaRPr sz="2400">
                        <a:latin typeface="Proxima Nova"/>
                        <a:ea typeface="Proxima Nova"/>
                        <a:cs typeface="Proxima Nova"/>
                        <a:sym typeface="Proxima Nova"/>
                      </a:endParaRPr>
                    </a:p>
                  </a:txBody>
                  <a:tcPr marL="91425" marR="91425" marT="91425" marB="91425"/>
                </a:tc>
              </a:tr>
            </a:tbl>
          </a:graphicData>
        </a:graphic>
      </p:graphicFrame>
      <p:sp>
        <p:nvSpPr>
          <p:cNvPr id="200" name="Google Shape;200;p37"/>
          <p:cNvSpPr txBox="1"/>
          <p:nvPr/>
        </p:nvSpPr>
        <p:spPr>
          <a:xfrm>
            <a:off x="3330550" y="396450"/>
            <a:ext cx="5203200" cy="87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980000"/>
                </a:solidFill>
              </a:rPr>
              <a:t>Remember, for project you will also be graphing the loan value on the same graph!</a:t>
            </a:r>
            <a:endParaRPr sz="1800" b="1">
              <a:solidFill>
                <a:srgbClr val="98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8"/>
          <p:cNvSpPr txBox="1">
            <a:spLocks noGrp="1"/>
          </p:cNvSpPr>
          <p:nvPr>
            <p:ph type="title"/>
          </p:nvPr>
        </p:nvSpPr>
        <p:spPr>
          <a:xfrm>
            <a:off x="311700" y="85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to work on?</a:t>
            </a:r>
            <a:endParaRPr/>
          </a:p>
        </p:txBody>
      </p:sp>
      <p:sp>
        <p:nvSpPr>
          <p:cNvPr id="206" name="Google Shape;206;p38"/>
          <p:cNvSpPr txBox="1">
            <a:spLocks noGrp="1"/>
          </p:cNvSpPr>
          <p:nvPr>
            <p:ph type="body" idx="1"/>
          </p:nvPr>
        </p:nvSpPr>
        <p:spPr>
          <a:xfrm>
            <a:off x="311700" y="586233"/>
            <a:ext cx="8011800" cy="5601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000">
                <a:solidFill>
                  <a:schemeClr val="dk1"/>
                </a:solidFill>
                <a:latin typeface="Sigmar One"/>
                <a:ea typeface="Sigmar One"/>
                <a:cs typeface="Sigmar One"/>
                <a:sym typeface="Sigmar One"/>
              </a:rPr>
              <a:t>Finance Info</a:t>
            </a:r>
            <a:r>
              <a:rPr lang="en" sz="3000">
                <a:solidFill>
                  <a:schemeClr val="dk1"/>
                </a:solidFill>
                <a:latin typeface="Open Sans"/>
                <a:ea typeface="Open Sans"/>
                <a:cs typeface="Open Sans"/>
                <a:sym typeface="Open Sans"/>
              </a:rPr>
              <a:t> and complete </a:t>
            </a:r>
            <a:r>
              <a:rPr lang="en" sz="3000">
                <a:solidFill>
                  <a:srgbClr val="9900FF"/>
                </a:solidFill>
                <a:latin typeface="Open Sans"/>
                <a:ea typeface="Open Sans"/>
                <a:cs typeface="Open Sans"/>
                <a:sym typeface="Open Sans"/>
              </a:rPr>
              <a:t>FORM</a:t>
            </a:r>
            <a:r>
              <a:rPr lang="en" sz="3000">
                <a:solidFill>
                  <a:schemeClr val="dk1"/>
                </a:solidFill>
                <a:latin typeface="Open Sans"/>
                <a:ea typeface="Open Sans"/>
                <a:cs typeface="Open Sans"/>
                <a:sym typeface="Open Sans"/>
              </a:rPr>
              <a:t> in Google Classroom 									</a:t>
            </a:r>
            <a:endParaRPr sz="3000">
              <a:solidFill>
                <a:schemeClr val="dk1"/>
              </a:solidFill>
              <a:latin typeface="Open Sans"/>
              <a:ea typeface="Open Sans"/>
              <a:cs typeface="Open Sans"/>
              <a:sym typeface="Open Sans"/>
            </a:endParaRPr>
          </a:p>
          <a:p>
            <a:pPr marL="0" lvl="0" indent="0" algn="l" rtl="0">
              <a:lnSpc>
                <a:spcPct val="100000"/>
              </a:lnSpc>
              <a:spcBef>
                <a:spcPts val="600"/>
              </a:spcBef>
              <a:spcAft>
                <a:spcPts val="0"/>
              </a:spcAft>
              <a:buNone/>
            </a:pPr>
            <a:r>
              <a:rPr lang="en">
                <a:solidFill>
                  <a:schemeClr val="dk1"/>
                </a:solidFill>
                <a:latin typeface="Open Sans"/>
                <a:ea typeface="Open Sans"/>
                <a:cs typeface="Open Sans"/>
                <a:sym typeface="Open Sans"/>
              </a:rPr>
              <a:t>(due </a:t>
            </a:r>
            <a:r>
              <a:rPr lang="en" b="1">
                <a:solidFill>
                  <a:srgbClr val="FF0000"/>
                </a:solidFill>
                <a:latin typeface="Open Sans"/>
                <a:ea typeface="Open Sans"/>
                <a:cs typeface="Open Sans"/>
                <a:sym typeface="Open Sans"/>
              </a:rPr>
              <a:t>tonight</a:t>
            </a:r>
            <a:r>
              <a:rPr lang="en">
                <a:solidFill>
                  <a:schemeClr val="dk1"/>
                </a:solidFill>
                <a:latin typeface="Open Sans"/>
                <a:ea typeface="Open Sans"/>
                <a:cs typeface="Open Sans"/>
                <a:sym typeface="Open Sans"/>
              </a:rPr>
              <a:t> - cannot continue on with project until this is complete)</a:t>
            </a:r>
            <a:endParaRPr>
              <a:solidFill>
                <a:schemeClr val="dk1"/>
              </a:solidFill>
              <a:latin typeface="Open Sans"/>
              <a:ea typeface="Open Sans"/>
              <a:cs typeface="Open Sans"/>
              <a:sym typeface="Open Sans"/>
            </a:endParaRPr>
          </a:p>
          <a:p>
            <a:pPr marL="0" lvl="0" indent="0" algn="l" rtl="0">
              <a:lnSpc>
                <a:spcPct val="100000"/>
              </a:lnSpc>
              <a:spcBef>
                <a:spcPts val="600"/>
              </a:spcBef>
              <a:spcAft>
                <a:spcPts val="0"/>
              </a:spcAft>
              <a:buNone/>
            </a:pPr>
            <a:r>
              <a:rPr lang="en" sz="3000">
                <a:solidFill>
                  <a:schemeClr val="dk1"/>
                </a:solidFill>
                <a:latin typeface="Sigmar One"/>
                <a:ea typeface="Sigmar One"/>
                <a:cs typeface="Sigmar One"/>
                <a:sym typeface="Sigmar One"/>
              </a:rPr>
              <a:t>Loan Amortization Schedule</a:t>
            </a:r>
            <a:r>
              <a:rPr lang="en" sz="3000">
                <a:solidFill>
                  <a:schemeClr val="dk1"/>
                </a:solidFill>
                <a:latin typeface="Open Sans"/>
                <a:ea typeface="Open Sans"/>
                <a:cs typeface="Open Sans"/>
                <a:sym typeface="Open Sans"/>
              </a:rPr>
              <a:t>			</a:t>
            </a:r>
            <a:r>
              <a:rPr lang="en">
                <a:solidFill>
                  <a:schemeClr val="dk1"/>
                </a:solidFill>
                <a:latin typeface="Open Sans"/>
                <a:ea typeface="Open Sans"/>
                <a:cs typeface="Open Sans"/>
                <a:sym typeface="Open Sans"/>
              </a:rPr>
              <a:t>(due </a:t>
            </a:r>
            <a:r>
              <a:rPr lang="en" b="1">
                <a:solidFill>
                  <a:srgbClr val="FF0000"/>
                </a:solidFill>
                <a:latin typeface="Open Sans"/>
                <a:ea typeface="Open Sans"/>
                <a:cs typeface="Open Sans"/>
                <a:sym typeface="Open Sans"/>
              </a:rPr>
              <a:t>tomorrow</a:t>
            </a:r>
            <a:r>
              <a:rPr lang="en">
                <a:solidFill>
                  <a:schemeClr val="dk1"/>
                </a:solidFill>
                <a:latin typeface="Open Sans"/>
                <a:ea typeface="Open Sans"/>
                <a:cs typeface="Open Sans"/>
                <a:sym typeface="Open Sans"/>
              </a:rPr>
              <a:t> night - you must put in </a:t>
            </a:r>
            <a:r>
              <a:rPr lang="en" u="sng">
                <a:solidFill>
                  <a:schemeClr val="dk1"/>
                </a:solidFill>
                <a:latin typeface="Open Sans"/>
                <a:ea typeface="Open Sans"/>
                <a:cs typeface="Open Sans"/>
                <a:sym typeface="Open Sans"/>
              </a:rPr>
              <a:t>YOUR</a:t>
            </a:r>
            <a:r>
              <a:rPr lang="en">
                <a:solidFill>
                  <a:schemeClr val="dk1"/>
                </a:solidFill>
                <a:latin typeface="Open Sans"/>
                <a:ea typeface="Open Sans"/>
                <a:cs typeface="Open Sans"/>
                <a:sym typeface="Open Sans"/>
              </a:rPr>
              <a:t> info from the finance portion above)</a:t>
            </a:r>
            <a:endParaRPr>
              <a:solidFill>
                <a:schemeClr val="dk1"/>
              </a:solidFill>
              <a:latin typeface="Open Sans"/>
              <a:ea typeface="Open Sans"/>
              <a:cs typeface="Open Sans"/>
              <a:sym typeface="Open Sans"/>
            </a:endParaRPr>
          </a:p>
          <a:p>
            <a:pPr marL="0" lvl="0" indent="0" algn="l" rtl="0">
              <a:lnSpc>
                <a:spcPct val="100000"/>
              </a:lnSpc>
              <a:spcBef>
                <a:spcPts val="600"/>
              </a:spcBef>
              <a:spcAft>
                <a:spcPts val="0"/>
              </a:spcAft>
              <a:buNone/>
            </a:pPr>
            <a:endParaRPr sz="600">
              <a:solidFill>
                <a:schemeClr val="dk1"/>
              </a:solidFill>
              <a:latin typeface="Open Sans"/>
              <a:ea typeface="Open Sans"/>
              <a:cs typeface="Open Sans"/>
              <a:sym typeface="Open Sans"/>
            </a:endParaRPr>
          </a:p>
          <a:p>
            <a:pPr marL="0" lvl="0" indent="0" algn="l" rtl="0">
              <a:lnSpc>
                <a:spcPct val="100000"/>
              </a:lnSpc>
              <a:spcBef>
                <a:spcPts val="600"/>
              </a:spcBef>
              <a:spcAft>
                <a:spcPts val="0"/>
              </a:spcAft>
              <a:buClr>
                <a:schemeClr val="dk1"/>
              </a:buClr>
              <a:buSzPts val="1100"/>
              <a:buFont typeface="Arial"/>
              <a:buNone/>
            </a:pPr>
            <a:r>
              <a:rPr lang="en" sz="3000">
                <a:solidFill>
                  <a:schemeClr val="dk1"/>
                </a:solidFill>
                <a:latin typeface="Sigmar One"/>
                <a:ea typeface="Sigmar One"/>
                <a:cs typeface="Sigmar One"/>
                <a:sym typeface="Sigmar One"/>
              </a:rPr>
              <a:t>Depreciation </a:t>
            </a:r>
            <a:r>
              <a:rPr lang="en" sz="3000" u="sng">
                <a:solidFill>
                  <a:schemeClr val="dk1"/>
                </a:solidFill>
                <a:latin typeface="Sigmar One"/>
                <a:ea typeface="Sigmar One"/>
                <a:cs typeface="Sigmar One"/>
                <a:sym typeface="Sigmar One"/>
              </a:rPr>
              <a:t>and</a:t>
            </a:r>
            <a:r>
              <a:rPr lang="en" sz="3000">
                <a:solidFill>
                  <a:schemeClr val="dk1"/>
                </a:solidFill>
                <a:latin typeface="Sigmar One"/>
                <a:ea typeface="Sigmar One"/>
                <a:cs typeface="Sigmar One"/>
                <a:sym typeface="Sigmar One"/>
              </a:rPr>
              <a:t> Loan Graph</a:t>
            </a:r>
            <a:r>
              <a:rPr lang="en" sz="3000">
                <a:solidFill>
                  <a:schemeClr val="dk1"/>
                </a:solidFill>
                <a:latin typeface="Open Sans"/>
                <a:ea typeface="Open Sans"/>
                <a:cs typeface="Open Sans"/>
                <a:sym typeface="Open Sans"/>
              </a:rPr>
              <a:t>		</a:t>
            </a:r>
            <a:r>
              <a:rPr lang="en">
                <a:solidFill>
                  <a:schemeClr val="dk1"/>
                </a:solidFill>
                <a:latin typeface="Open Sans"/>
                <a:ea typeface="Open Sans"/>
                <a:cs typeface="Open Sans"/>
                <a:sym typeface="Open Sans"/>
              </a:rPr>
              <a:t>(due </a:t>
            </a:r>
            <a:r>
              <a:rPr lang="en" b="1">
                <a:solidFill>
                  <a:srgbClr val="FF0000"/>
                </a:solidFill>
                <a:latin typeface="Open Sans"/>
                <a:ea typeface="Open Sans"/>
                <a:cs typeface="Open Sans"/>
                <a:sym typeface="Open Sans"/>
              </a:rPr>
              <a:t>Friday</a:t>
            </a:r>
            <a:r>
              <a:rPr lang="en">
                <a:solidFill>
                  <a:schemeClr val="dk1"/>
                </a:solidFill>
                <a:latin typeface="Open Sans"/>
                <a:ea typeface="Open Sans"/>
                <a:cs typeface="Open Sans"/>
                <a:sym typeface="Open Sans"/>
              </a:rPr>
              <a:t> night - you must have </a:t>
            </a:r>
            <a:r>
              <a:rPr lang="en" u="sng">
                <a:solidFill>
                  <a:schemeClr val="dk1"/>
                </a:solidFill>
                <a:latin typeface="Open Sans"/>
                <a:ea typeface="Open Sans"/>
                <a:cs typeface="Open Sans"/>
                <a:sym typeface="Open Sans"/>
              </a:rPr>
              <a:t>two</a:t>
            </a:r>
            <a:r>
              <a:rPr lang="en">
                <a:solidFill>
                  <a:schemeClr val="dk1"/>
                </a:solidFill>
                <a:latin typeface="Open Sans"/>
                <a:ea typeface="Open Sans"/>
                <a:cs typeface="Open Sans"/>
                <a:sym typeface="Open Sans"/>
              </a:rPr>
              <a:t> graphs)</a:t>
            </a:r>
            <a:endParaRPr>
              <a:solidFill>
                <a:schemeClr val="dk1"/>
              </a:solidFill>
              <a:latin typeface="Open Sans"/>
              <a:ea typeface="Open Sans"/>
              <a:cs typeface="Open Sans"/>
              <a:sym typeface="Open Sans"/>
            </a:endParaRPr>
          </a:p>
          <a:p>
            <a:pPr marL="0" lvl="0" indent="0" algn="l" rtl="0">
              <a:lnSpc>
                <a:spcPct val="100000"/>
              </a:lnSpc>
              <a:spcBef>
                <a:spcPts val="600"/>
              </a:spcBef>
              <a:spcAft>
                <a:spcPts val="0"/>
              </a:spcAft>
              <a:buNone/>
            </a:pPr>
            <a:endParaRPr sz="600">
              <a:solidFill>
                <a:schemeClr val="dk1"/>
              </a:solidFill>
              <a:latin typeface="Open Sans"/>
              <a:ea typeface="Open Sans"/>
              <a:cs typeface="Open Sans"/>
              <a:sym typeface="Open Sans"/>
            </a:endParaRPr>
          </a:p>
          <a:p>
            <a:pPr marL="0" lvl="0" indent="0" algn="l" rtl="0">
              <a:lnSpc>
                <a:spcPct val="100000"/>
              </a:lnSpc>
              <a:spcBef>
                <a:spcPts val="600"/>
              </a:spcBef>
              <a:spcAft>
                <a:spcPts val="0"/>
              </a:spcAft>
              <a:buNone/>
            </a:pPr>
            <a:r>
              <a:rPr lang="en" sz="2000" i="1">
                <a:solidFill>
                  <a:schemeClr val="dk1"/>
                </a:solidFill>
                <a:latin typeface="Open Sans"/>
                <a:ea typeface="Open Sans"/>
                <a:cs typeface="Open Sans"/>
                <a:sym typeface="Open Sans"/>
              </a:rPr>
              <a:t>Reminder! Late work is only accepted up to 3 days late!!!</a:t>
            </a:r>
            <a:endParaRPr sz="2000" i="1">
              <a:solidFill>
                <a:schemeClr val="dk1"/>
              </a:solidFill>
              <a:latin typeface="Open Sans"/>
              <a:ea typeface="Open Sans"/>
              <a:cs typeface="Open Sans"/>
              <a:sym typeface="Open Sans"/>
            </a:endParaRPr>
          </a:p>
          <a:p>
            <a:pPr marL="0" lvl="0" indent="0" algn="l" rtl="0">
              <a:lnSpc>
                <a:spcPct val="100000"/>
              </a:lnSpc>
              <a:spcBef>
                <a:spcPts val="600"/>
              </a:spcBef>
              <a:spcAft>
                <a:spcPts val="600"/>
              </a:spcAft>
              <a:buNone/>
            </a:pPr>
            <a:r>
              <a:rPr lang="en" sz="2000" i="1">
                <a:solidFill>
                  <a:schemeClr val="dk1"/>
                </a:solidFill>
                <a:latin typeface="Open Sans"/>
                <a:ea typeface="Open Sans"/>
                <a:cs typeface="Open Sans"/>
                <a:sym typeface="Open Sans"/>
              </a:rPr>
              <a:t>Midterms are next week!</a:t>
            </a:r>
            <a:endParaRPr sz="2000" i="1">
              <a:solidFill>
                <a:schemeClr val="dk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graphicFrame>
        <p:nvGraphicFramePr>
          <p:cNvPr id="211" name="Google Shape;211;p39"/>
          <p:cNvGraphicFramePr/>
          <p:nvPr/>
        </p:nvGraphicFramePr>
        <p:xfrm>
          <a:off x="664850" y="1576200"/>
          <a:ext cx="3000000" cy="3000000"/>
        </p:xfrm>
        <a:graphic>
          <a:graphicData uri="http://schemas.openxmlformats.org/drawingml/2006/table">
            <a:tbl>
              <a:tblPr>
                <a:noFill/>
                <a:tableStyleId>{CA9BD00E-3AB5-4CDD-BAF9-E068FB1C79A5}</a:tableStyleId>
              </a:tblPr>
              <a:tblGrid>
                <a:gridCol w="3230225"/>
                <a:gridCol w="819075"/>
                <a:gridCol w="3276300"/>
                <a:gridCol w="841825"/>
              </a:tblGrid>
              <a:tr h="583800">
                <a:tc>
                  <a:txBody>
                    <a:bodyPr/>
                    <a:lstStyle/>
                    <a:p>
                      <a:pPr marL="0" lvl="0" indent="0" algn="ctr" rtl="0">
                        <a:spcBef>
                          <a:spcPts val="0"/>
                        </a:spcBef>
                        <a:spcAft>
                          <a:spcPts val="0"/>
                        </a:spcAft>
                        <a:buNone/>
                      </a:pPr>
                      <a:r>
                        <a:rPr lang="en" sz="1100" b="1">
                          <a:latin typeface="Josefin Sans"/>
                          <a:ea typeface="Josefin Sans"/>
                          <a:cs typeface="Josefin Sans"/>
                          <a:sym typeface="Josefin Sans"/>
                        </a:rPr>
                        <a:t>Category</a:t>
                      </a:r>
                      <a:endParaRPr sz="1100" b="1">
                        <a:latin typeface="Josefin Sans"/>
                        <a:ea typeface="Josefin Sans"/>
                        <a:cs typeface="Josefin Sans"/>
                        <a:sym typeface="Josefin Sans"/>
                      </a:endParaRPr>
                    </a:p>
                  </a:txBody>
                  <a:tcPr marL="63500" marR="63500" marT="63500" marB="63500" anchor="ctr"/>
                </a:tc>
                <a:tc>
                  <a:txBody>
                    <a:bodyPr/>
                    <a:lstStyle/>
                    <a:p>
                      <a:pPr marL="0" lvl="0" indent="0" algn="ctr" rtl="0">
                        <a:spcBef>
                          <a:spcPts val="0"/>
                        </a:spcBef>
                        <a:spcAft>
                          <a:spcPts val="0"/>
                        </a:spcAft>
                        <a:buNone/>
                      </a:pPr>
                      <a:r>
                        <a:rPr lang="en" sz="1100" b="1">
                          <a:latin typeface="Josefin Sans"/>
                          <a:ea typeface="Josefin Sans"/>
                          <a:cs typeface="Josefin Sans"/>
                          <a:sym typeface="Josefin Sans"/>
                        </a:rPr>
                        <a:t>Points Earned</a:t>
                      </a:r>
                      <a:endParaRPr sz="1100" b="1">
                        <a:latin typeface="Josefin Sans"/>
                        <a:ea typeface="Josefin Sans"/>
                        <a:cs typeface="Josefin Sans"/>
                        <a:sym typeface="Josefin Sans"/>
                      </a:endParaRPr>
                    </a:p>
                  </a:txBody>
                  <a:tcPr marL="63500" marR="63500" marT="63500" marB="63500" anchor="ctr"/>
                </a:tc>
                <a:tc>
                  <a:txBody>
                    <a:bodyPr/>
                    <a:lstStyle/>
                    <a:p>
                      <a:pPr marL="0" lvl="0" indent="0" algn="ctr" rtl="0">
                        <a:spcBef>
                          <a:spcPts val="0"/>
                        </a:spcBef>
                        <a:spcAft>
                          <a:spcPts val="0"/>
                        </a:spcAft>
                        <a:buNone/>
                      </a:pPr>
                      <a:r>
                        <a:rPr lang="en" sz="1100" b="1">
                          <a:latin typeface="Josefin Sans"/>
                          <a:ea typeface="Josefin Sans"/>
                          <a:cs typeface="Josefin Sans"/>
                          <a:sym typeface="Josefin Sans"/>
                        </a:rPr>
                        <a:t>Category</a:t>
                      </a:r>
                      <a:endParaRPr sz="1100" b="1">
                        <a:latin typeface="Josefin Sans"/>
                        <a:ea typeface="Josefin Sans"/>
                        <a:cs typeface="Josefin Sans"/>
                        <a:sym typeface="Josefin Sans"/>
                      </a:endParaRPr>
                    </a:p>
                  </a:txBody>
                  <a:tcPr marL="63500" marR="63500" marT="63500" marB="63500" anchor="ctr"/>
                </a:tc>
                <a:tc>
                  <a:txBody>
                    <a:bodyPr/>
                    <a:lstStyle/>
                    <a:p>
                      <a:pPr marL="0" lvl="0" indent="0" algn="ctr" rtl="0">
                        <a:spcBef>
                          <a:spcPts val="0"/>
                        </a:spcBef>
                        <a:spcAft>
                          <a:spcPts val="0"/>
                        </a:spcAft>
                        <a:buNone/>
                      </a:pPr>
                      <a:r>
                        <a:rPr lang="en" sz="1100" b="1">
                          <a:latin typeface="Josefin Sans"/>
                          <a:ea typeface="Josefin Sans"/>
                          <a:cs typeface="Josefin Sans"/>
                          <a:sym typeface="Josefin Sans"/>
                        </a:rPr>
                        <a:t>Points Earned</a:t>
                      </a:r>
                      <a:endParaRPr sz="1100" b="1">
                        <a:latin typeface="Josefin Sans"/>
                        <a:ea typeface="Josefin Sans"/>
                        <a:cs typeface="Josefin Sans"/>
                        <a:sym typeface="Josefin Sans"/>
                      </a:endParaRPr>
                    </a:p>
                  </a:txBody>
                  <a:tcPr marL="63500" marR="63500" marT="63500" marB="63500" anchor="ctr"/>
                </a:tc>
              </a:tr>
              <a:tr h="331350">
                <a:tc rowSpan="5">
                  <a:txBody>
                    <a:bodyPr/>
                    <a:lstStyle/>
                    <a:p>
                      <a:pPr marL="0" lvl="0" indent="0" algn="l" rtl="0">
                        <a:spcBef>
                          <a:spcPts val="0"/>
                        </a:spcBef>
                        <a:spcAft>
                          <a:spcPts val="0"/>
                        </a:spcAft>
                        <a:buNone/>
                      </a:pPr>
                      <a:r>
                        <a:rPr lang="en">
                          <a:latin typeface="Josefin Sans"/>
                          <a:ea typeface="Josefin Sans"/>
                          <a:cs typeface="Josefin Sans"/>
                          <a:sym typeface="Josefin Sans"/>
                        </a:rPr>
                        <a:t>Information (</a:t>
                      </a:r>
                      <a:r>
                        <a:rPr lang="en">
                          <a:solidFill>
                            <a:srgbClr val="FF0000"/>
                          </a:solidFill>
                          <a:latin typeface="Josefin Sans"/>
                          <a:ea typeface="Josefin Sans"/>
                          <a:cs typeface="Josefin Sans"/>
                          <a:sym typeface="Josefin Sans"/>
                        </a:rPr>
                        <a:t>3 points</a:t>
                      </a:r>
                      <a:r>
                        <a:rPr lang="en">
                          <a:latin typeface="Josefin Sans"/>
                          <a:ea typeface="Josefin Sans"/>
                          <a:cs typeface="Josefin Sans"/>
                          <a:sym typeface="Josefin Sans"/>
                        </a:rPr>
                        <a:t>)</a:t>
                      </a:r>
                      <a:endParaRPr>
                        <a:latin typeface="Josefin Sans"/>
                        <a:ea typeface="Josefin Sans"/>
                        <a:cs typeface="Josefin Sans"/>
                        <a:sym typeface="Josefin Sans"/>
                      </a:endParaRPr>
                    </a:p>
                    <a:p>
                      <a:pPr marL="219075" lvl="0" indent="0" algn="l" rtl="0">
                        <a:spcBef>
                          <a:spcPts val="0"/>
                        </a:spcBef>
                        <a:spcAft>
                          <a:spcPts val="0"/>
                        </a:spcAft>
                        <a:buNone/>
                      </a:pPr>
                      <a:r>
                        <a:rPr lang="en">
                          <a:latin typeface="Josefin Sans"/>
                          <a:ea typeface="Josefin Sans"/>
                          <a:cs typeface="Josefin Sans"/>
                          <a:sym typeface="Josefin Sans"/>
                        </a:rPr>
                        <a:t>Make, Model, and Year of Vehicle</a:t>
                      </a:r>
                      <a:endParaRPr>
                        <a:latin typeface="Josefin Sans"/>
                        <a:ea typeface="Josefin Sans"/>
                        <a:cs typeface="Josefin Sans"/>
                        <a:sym typeface="Josefin Sans"/>
                      </a:endParaRPr>
                    </a:p>
                    <a:p>
                      <a:pPr marL="219075" lvl="0" indent="0" algn="l" rtl="0">
                        <a:spcBef>
                          <a:spcPts val="0"/>
                        </a:spcBef>
                        <a:spcAft>
                          <a:spcPts val="0"/>
                        </a:spcAft>
                        <a:buNone/>
                      </a:pPr>
                      <a:r>
                        <a:rPr lang="en">
                          <a:latin typeface="Josefin Sans"/>
                          <a:ea typeface="Josefin Sans"/>
                          <a:cs typeface="Josefin Sans"/>
                          <a:sym typeface="Josefin Sans"/>
                        </a:rPr>
                        <a:t>Picture</a:t>
                      </a:r>
                      <a:endParaRPr>
                        <a:latin typeface="Josefin Sans"/>
                        <a:ea typeface="Josefin Sans"/>
                        <a:cs typeface="Josefin Sans"/>
                        <a:sym typeface="Josefin Sans"/>
                      </a:endParaRPr>
                    </a:p>
                    <a:p>
                      <a:pPr marL="219075" lvl="0" indent="0" algn="l" rtl="0">
                        <a:spcBef>
                          <a:spcPts val="0"/>
                        </a:spcBef>
                        <a:spcAft>
                          <a:spcPts val="0"/>
                        </a:spcAft>
                        <a:buNone/>
                      </a:pPr>
                      <a:r>
                        <a:rPr lang="en">
                          <a:latin typeface="Josefin Sans"/>
                          <a:ea typeface="Josefin Sans"/>
                          <a:cs typeface="Josefin Sans"/>
                          <a:sym typeface="Josefin Sans"/>
                        </a:rPr>
                        <a:t>MSRP</a:t>
                      </a:r>
                      <a:endParaRPr>
                        <a:latin typeface="Josefin Sans"/>
                        <a:ea typeface="Josefin Sans"/>
                        <a:cs typeface="Josefin Sans"/>
                        <a:sym typeface="Josefin Sans"/>
                      </a:endParaRPr>
                    </a:p>
                    <a:p>
                      <a:pPr marL="219075" lvl="0" indent="0" algn="l" rtl="0">
                        <a:spcBef>
                          <a:spcPts val="0"/>
                        </a:spcBef>
                        <a:spcAft>
                          <a:spcPts val="0"/>
                        </a:spcAft>
                        <a:buNone/>
                      </a:pPr>
                      <a:r>
                        <a:rPr lang="en">
                          <a:latin typeface="Josefin Sans"/>
                          <a:ea typeface="Josefin Sans"/>
                          <a:cs typeface="Josefin Sans"/>
                          <a:sym typeface="Josefin Sans"/>
                        </a:rPr>
                        <a:t>Gas Mileage/Mileage Range </a:t>
                      </a:r>
                      <a:endParaRPr>
                        <a:latin typeface="Josefin Sans"/>
                        <a:ea typeface="Josefin Sans"/>
                        <a:cs typeface="Josefin Sans"/>
                        <a:sym typeface="Josefin Sans"/>
                      </a:endParaRPr>
                    </a:p>
                  </a:txBody>
                  <a:tcPr marL="63500" marR="63500" marT="63500" marB="63500"/>
                </a:tc>
                <a:tc rowSpan="5">
                  <a:txBody>
                    <a:bodyPr/>
                    <a:lstStyle/>
                    <a:p>
                      <a:pPr marL="0" lvl="0" indent="0" algn="l" rtl="0">
                        <a:spcBef>
                          <a:spcPts val="0"/>
                        </a:spcBef>
                        <a:spcAft>
                          <a:spcPts val="0"/>
                        </a:spcAft>
                        <a:buNone/>
                      </a:pPr>
                      <a:endParaRPr>
                        <a:latin typeface="Josefin Sans"/>
                        <a:ea typeface="Josefin Sans"/>
                        <a:cs typeface="Josefin Sans"/>
                        <a:sym typeface="Josefin Sans"/>
                      </a:endParaRPr>
                    </a:p>
                  </a:txBody>
                  <a:tcPr marL="63500" marR="63500" marT="63500" marB="63500"/>
                </a:tc>
                <a:tc rowSpan="5">
                  <a:txBody>
                    <a:bodyPr/>
                    <a:lstStyle/>
                    <a:p>
                      <a:pPr marL="0" lvl="0" indent="0" algn="l" rtl="0">
                        <a:spcBef>
                          <a:spcPts val="0"/>
                        </a:spcBef>
                        <a:spcAft>
                          <a:spcPts val="0"/>
                        </a:spcAft>
                        <a:buNone/>
                      </a:pPr>
                      <a:r>
                        <a:rPr lang="en">
                          <a:latin typeface="Josefin Sans"/>
                          <a:ea typeface="Josefin Sans"/>
                          <a:cs typeface="Josefin Sans"/>
                          <a:sym typeface="Josefin Sans"/>
                        </a:rPr>
                        <a:t>Financing (</a:t>
                      </a:r>
                      <a:r>
                        <a:rPr lang="en">
                          <a:solidFill>
                            <a:srgbClr val="FF0000"/>
                          </a:solidFill>
                          <a:latin typeface="Josefin Sans"/>
                          <a:ea typeface="Josefin Sans"/>
                          <a:cs typeface="Josefin Sans"/>
                          <a:sym typeface="Josefin Sans"/>
                        </a:rPr>
                        <a:t>5 points</a:t>
                      </a:r>
                      <a:r>
                        <a:rPr lang="en">
                          <a:latin typeface="Josefin Sans"/>
                          <a:ea typeface="Josefin Sans"/>
                          <a:cs typeface="Josefin Sans"/>
                          <a:sym typeface="Josefin Sans"/>
                        </a:rPr>
                        <a:t>)</a:t>
                      </a:r>
                      <a:endParaRPr>
                        <a:latin typeface="Josefin Sans"/>
                        <a:ea typeface="Josefin Sans"/>
                        <a:cs typeface="Josefin Sans"/>
                        <a:sym typeface="Josefin Sans"/>
                      </a:endParaRPr>
                    </a:p>
                    <a:p>
                      <a:pPr marL="219075" lvl="0" indent="0" algn="l" rtl="0">
                        <a:spcBef>
                          <a:spcPts val="0"/>
                        </a:spcBef>
                        <a:spcAft>
                          <a:spcPts val="0"/>
                        </a:spcAft>
                        <a:buNone/>
                      </a:pPr>
                      <a:r>
                        <a:rPr lang="en">
                          <a:latin typeface="Josefin Sans"/>
                          <a:ea typeface="Josefin Sans"/>
                          <a:cs typeface="Josefin Sans"/>
                          <a:sym typeface="Josefin Sans"/>
                        </a:rPr>
                        <a:t>Institution  </a:t>
                      </a:r>
                      <a:endParaRPr>
                        <a:latin typeface="Josefin Sans"/>
                        <a:ea typeface="Josefin Sans"/>
                        <a:cs typeface="Josefin Sans"/>
                        <a:sym typeface="Josefin Sans"/>
                      </a:endParaRPr>
                    </a:p>
                    <a:p>
                      <a:pPr marL="219075" lvl="0" indent="0" algn="l" rtl="0">
                        <a:spcBef>
                          <a:spcPts val="0"/>
                        </a:spcBef>
                        <a:spcAft>
                          <a:spcPts val="0"/>
                        </a:spcAft>
                        <a:buNone/>
                      </a:pPr>
                      <a:r>
                        <a:rPr lang="en">
                          <a:latin typeface="Josefin Sans"/>
                          <a:ea typeface="Josefin Sans"/>
                          <a:cs typeface="Josefin Sans"/>
                          <a:sym typeface="Josefin Sans"/>
                        </a:rPr>
                        <a:t>Amount Financed</a:t>
                      </a:r>
                      <a:endParaRPr>
                        <a:latin typeface="Josefin Sans"/>
                        <a:ea typeface="Josefin Sans"/>
                        <a:cs typeface="Josefin Sans"/>
                        <a:sym typeface="Josefin Sans"/>
                      </a:endParaRPr>
                    </a:p>
                    <a:p>
                      <a:pPr marL="219075" lvl="0" indent="0" algn="l" rtl="0">
                        <a:spcBef>
                          <a:spcPts val="0"/>
                        </a:spcBef>
                        <a:spcAft>
                          <a:spcPts val="0"/>
                        </a:spcAft>
                        <a:buNone/>
                      </a:pPr>
                      <a:r>
                        <a:rPr lang="en">
                          <a:latin typeface="Josefin Sans"/>
                          <a:ea typeface="Josefin Sans"/>
                          <a:cs typeface="Josefin Sans"/>
                          <a:sym typeface="Josefin Sans"/>
                        </a:rPr>
                        <a:t>Down payment Amount</a:t>
                      </a:r>
                      <a:endParaRPr>
                        <a:latin typeface="Josefin Sans"/>
                        <a:ea typeface="Josefin Sans"/>
                        <a:cs typeface="Josefin Sans"/>
                        <a:sym typeface="Josefin Sans"/>
                      </a:endParaRPr>
                    </a:p>
                    <a:p>
                      <a:pPr marL="219075" lvl="0" indent="0" algn="l" rtl="0">
                        <a:spcBef>
                          <a:spcPts val="0"/>
                        </a:spcBef>
                        <a:spcAft>
                          <a:spcPts val="0"/>
                        </a:spcAft>
                        <a:buNone/>
                      </a:pPr>
                      <a:r>
                        <a:rPr lang="en">
                          <a:latin typeface="Josefin Sans"/>
                          <a:ea typeface="Josefin Sans"/>
                          <a:cs typeface="Josefin Sans"/>
                          <a:sym typeface="Josefin Sans"/>
                        </a:rPr>
                        <a:t>APR and Length of Loan</a:t>
                      </a:r>
                      <a:endParaRPr>
                        <a:latin typeface="Josefin Sans"/>
                        <a:ea typeface="Josefin Sans"/>
                        <a:cs typeface="Josefin Sans"/>
                        <a:sym typeface="Josefin Sans"/>
                      </a:endParaRPr>
                    </a:p>
                    <a:p>
                      <a:pPr marL="219075" lvl="0" indent="0" algn="l" rtl="0">
                        <a:spcBef>
                          <a:spcPts val="0"/>
                        </a:spcBef>
                        <a:spcAft>
                          <a:spcPts val="0"/>
                        </a:spcAft>
                        <a:buNone/>
                      </a:pPr>
                      <a:r>
                        <a:rPr lang="en">
                          <a:latin typeface="Josefin Sans"/>
                          <a:ea typeface="Josefin Sans"/>
                          <a:cs typeface="Josefin Sans"/>
                          <a:sym typeface="Josefin Sans"/>
                        </a:rPr>
                        <a:t>Loan Amortization Schedule QR code that links</a:t>
                      </a:r>
                      <a:endParaRPr>
                        <a:latin typeface="Josefin Sans"/>
                        <a:ea typeface="Josefin Sans"/>
                        <a:cs typeface="Josefin Sans"/>
                        <a:sym typeface="Josefin Sans"/>
                      </a:endParaRPr>
                    </a:p>
                  </a:txBody>
                  <a:tcPr marL="63500" marR="63500" marT="63500" marB="63500"/>
                </a:tc>
                <a:tc rowSpan="5">
                  <a:txBody>
                    <a:bodyPr/>
                    <a:lstStyle/>
                    <a:p>
                      <a:pPr marL="0" lvl="0" indent="0" algn="l" rtl="0">
                        <a:spcBef>
                          <a:spcPts val="0"/>
                        </a:spcBef>
                        <a:spcAft>
                          <a:spcPts val="0"/>
                        </a:spcAft>
                        <a:buNone/>
                      </a:pPr>
                      <a:endParaRPr>
                        <a:latin typeface="Josefin Sans"/>
                        <a:ea typeface="Josefin Sans"/>
                        <a:cs typeface="Josefin Sans"/>
                        <a:sym typeface="Josefin Sans"/>
                      </a:endParaRPr>
                    </a:p>
                  </a:txBody>
                  <a:tcPr marL="63500" marR="63500" marT="63500" marB="63500"/>
                </a:tc>
              </a:tr>
              <a:tr h="33135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3135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63902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009825">
                <a:tc>
                  <a:txBody>
                    <a:bodyPr/>
                    <a:lstStyle/>
                    <a:p>
                      <a:pPr marL="0" lvl="0" indent="0" algn="l" rtl="0">
                        <a:spcBef>
                          <a:spcPts val="0"/>
                        </a:spcBef>
                        <a:spcAft>
                          <a:spcPts val="0"/>
                        </a:spcAft>
                        <a:buNone/>
                      </a:pPr>
                      <a:r>
                        <a:rPr lang="en">
                          <a:latin typeface="Josefin Sans"/>
                          <a:ea typeface="Josefin Sans"/>
                          <a:cs typeface="Josefin Sans"/>
                          <a:sym typeface="Josefin Sans"/>
                        </a:rPr>
                        <a:t>Graph (</a:t>
                      </a:r>
                      <a:r>
                        <a:rPr lang="en">
                          <a:solidFill>
                            <a:srgbClr val="FF0000"/>
                          </a:solidFill>
                          <a:latin typeface="Josefin Sans"/>
                          <a:ea typeface="Josefin Sans"/>
                          <a:cs typeface="Josefin Sans"/>
                          <a:sym typeface="Josefin Sans"/>
                        </a:rPr>
                        <a:t>3 points</a:t>
                      </a:r>
                      <a:r>
                        <a:rPr lang="en">
                          <a:latin typeface="Josefin Sans"/>
                          <a:ea typeface="Josefin Sans"/>
                          <a:cs typeface="Josefin Sans"/>
                          <a:sym typeface="Josefin Sans"/>
                        </a:rPr>
                        <a:t>) </a:t>
                      </a:r>
                      <a:endParaRPr>
                        <a:latin typeface="Josefin Sans"/>
                        <a:ea typeface="Josefin Sans"/>
                        <a:cs typeface="Josefin Sans"/>
                        <a:sym typeface="Josefin Sans"/>
                      </a:endParaRPr>
                    </a:p>
                    <a:p>
                      <a:pPr marL="219075" lvl="0" indent="0" algn="l" rtl="0">
                        <a:spcBef>
                          <a:spcPts val="0"/>
                        </a:spcBef>
                        <a:spcAft>
                          <a:spcPts val="0"/>
                        </a:spcAft>
                        <a:buNone/>
                      </a:pPr>
                      <a:r>
                        <a:rPr lang="en">
                          <a:latin typeface="Josefin Sans"/>
                          <a:ea typeface="Josefin Sans"/>
                          <a:cs typeface="Josefin Sans"/>
                          <a:sym typeface="Josefin Sans"/>
                        </a:rPr>
                        <a:t>Depreciation of vehicle value </a:t>
                      </a:r>
                      <a:endParaRPr>
                        <a:latin typeface="Josefin Sans"/>
                        <a:ea typeface="Josefin Sans"/>
                        <a:cs typeface="Josefin Sans"/>
                        <a:sym typeface="Josefin Sans"/>
                      </a:endParaRPr>
                    </a:p>
                    <a:p>
                      <a:pPr marL="219075" lvl="0" indent="0" algn="l" rtl="0">
                        <a:spcBef>
                          <a:spcPts val="0"/>
                        </a:spcBef>
                        <a:spcAft>
                          <a:spcPts val="0"/>
                        </a:spcAft>
                        <a:buNone/>
                      </a:pPr>
                      <a:r>
                        <a:rPr lang="en">
                          <a:latin typeface="Josefin Sans"/>
                          <a:ea typeface="Josefin Sans"/>
                          <a:cs typeface="Josefin Sans"/>
                          <a:sym typeface="Josefin Sans"/>
                        </a:rPr>
                        <a:t>Loan payments</a:t>
                      </a:r>
                      <a:endParaRPr>
                        <a:latin typeface="Josefin Sans"/>
                        <a:ea typeface="Josefin Sans"/>
                        <a:cs typeface="Josefin Sans"/>
                        <a:sym typeface="Josefin Sans"/>
                      </a:endParaRPr>
                    </a:p>
                    <a:p>
                      <a:pPr marL="219075" lvl="0" indent="0" algn="l" rtl="0">
                        <a:spcBef>
                          <a:spcPts val="0"/>
                        </a:spcBef>
                        <a:spcAft>
                          <a:spcPts val="0"/>
                        </a:spcAft>
                        <a:buNone/>
                      </a:pPr>
                      <a:r>
                        <a:rPr lang="en">
                          <a:latin typeface="Josefin Sans"/>
                          <a:ea typeface="Josefin Sans"/>
                          <a:cs typeface="Josefin Sans"/>
                          <a:sym typeface="Josefin Sans"/>
                        </a:rPr>
                        <a:t>Exponential Regression Equation</a:t>
                      </a:r>
                      <a:endParaRPr>
                        <a:latin typeface="Josefin Sans"/>
                        <a:ea typeface="Josefin Sans"/>
                        <a:cs typeface="Josefin Sans"/>
                        <a:sym typeface="Josefin Sans"/>
                      </a:endParaRPr>
                    </a:p>
                  </a:txBody>
                  <a:tcPr marL="63500" marR="63500" marT="63500" marB="63500"/>
                </a:tc>
                <a:tc>
                  <a:txBody>
                    <a:bodyPr/>
                    <a:lstStyle/>
                    <a:p>
                      <a:pPr marL="0" lvl="0" indent="0" algn="l" rtl="0">
                        <a:spcBef>
                          <a:spcPts val="0"/>
                        </a:spcBef>
                        <a:spcAft>
                          <a:spcPts val="0"/>
                        </a:spcAft>
                        <a:buNone/>
                      </a:pPr>
                      <a:endParaRPr>
                        <a:latin typeface="Josefin Sans"/>
                        <a:ea typeface="Josefin Sans"/>
                        <a:cs typeface="Josefin Sans"/>
                        <a:sym typeface="Josefin Sans"/>
                      </a:endParaRPr>
                    </a:p>
                  </a:txBody>
                  <a:tcPr marL="63500" marR="63500" marT="63500" marB="63500"/>
                </a:tc>
                <a:tc>
                  <a:txBody>
                    <a:bodyPr/>
                    <a:lstStyle/>
                    <a:p>
                      <a:pPr marL="0" lvl="0" indent="0" algn="l" rtl="0">
                        <a:spcBef>
                          <a:spcPts val="0"/>
                        </a:spcBef>
                        <a:spcAft>
                          <a:spcPts val="0"/>
                        </a:spcAft>
                        <a:buNone/>
                      </a:pPr>
                      <a:r>
                        <a:rPr lang="en">
                          <a:latin typeface="Josefin Sans"/>
                          <a:ea typeface="Josefin Sans"/>
                          <a:cs typeface="Josefin Sans"/>
                          <a:sym typeface="Josefin Sans"/>
                        </a:rPr>
                        <a:t>Total Price of the Car (including interest) </a:t>
                      </a:r>
                      <a:endParaRPr>
                        <a:latin typeface="Josefin Sans"/>
                        <a:ea typeface="Josefin Sans"/>
                        <a:cs typeface="Josefin Sans"/>
                        <a:sym typeface="Josefin Sans"/>
                      </a:endParaRPr>
                    </a:p>
                    <a:p>
                      <a:pPr marL="0" lvl="0" indent="0" algn="l" rtl="0">
                        <a:spcBef>
                          <a:spcPts val="0"/>
                        </a:spcBef>
                        <a:spcAft>
                          <a:spcPts val="0"/>
                        </a:spcAft>
                        <a:buNone/>
                      </a:pPr>
                      <a:r>
                        <a:rPr lang="en">
                          <a:latin typeface="Josefin Sans"/>
                          <a:ea typeface="Josefin Sans"/>
                          <a:cs typeface="Josefin Sans"/>
                          <a:sym typeface="Josefin Sans"/>
                        </a:rPr>
                        <a:t>Total Cost of Owning (</a:t>
                      </a:r>
                      <a:r>
                        <a:rPr lang="en">
                          <a:solidFill>
                            <a:srgbClr val="FF0000"/>
                          </a:solidFill>
                          <a:latin typeface="Josefin Sans"/>
                          <a:ea typeface="Josefin Sans"/>
                          <a:cs typeface="Josefin Sans"/>
                          <a:sym typeface="Josefin Sans"/>
                        </a:rPr>
                        <a:t>2 points</a:t>
                      </a:r>
                      <a:r>
                        <a:rPr lang="en">
                          <a:latin typeface="Josefin Sans"/>
                          <a:ea typeface="Josefin Sans"/>
                          <a:cs typeface="Josefin Sans"/>
                          <a:sym typeface="Josefin Sans"/>
                        </a:rPr>
                        <a:t>)</a:t>
                      </a:r>
                      <a:endParaRPr>
                        <a:latin typeface="Josefin Sans"/>
                        <a:ea typeface="Josefin Sans"/>
                        <a:cs typeface="Josefin Sans"/>
                        <a:sym typeface="Josefin Sans"/>
                      </a:endParaRPr>
                    </a:p>
                  </a:txBody>
                  <a:tcPr marL="63500" marR="63500" marT="63500" marB="63500"/>
                </a:tc>
                <a:tc>
                  <a:txBody>
                    <a:bodyPr/>
                    <a:lstStyle/>
                    <a:p>
                      <a:pPr marL="0" lvl="0" indent="0" algn="l" rtl="0">
                        <a:spcBef>
                          <a:spcPts val="0"/>
                        </a:spcBef>
                        <a:spcAft>
                          <a:spcPts val="0"/>
                        </a:spcAft>
                        <a:buNone/>
                      </a:pPr>
                      <a:endParaRPr>
                        <a:latin typeface="Josefin Sans"/>
                        <a:ea typeface="Josefin Sans"/>
                        <a:cs typeface="Josefin Sans"/>
                        <a:sym typeface="Josefin Sans"/>
                      </a:endParaRPr>
                    </a:p>
                  </a:txBody>
                  <a:tcPr marL="63500" marR="63500" marT="63500" marB="63500"/>
                </a:tc>
              </a:tr>
              <a:tr h="370800">
                <a:tc>
                  <a:txBody>
                    <a:bodyPr/>
                    <a:lstStyle/>
                    <a:p>
                      <a:pPr marL="0" lvl="0" indent="0" algn="l" rtl="0">
                        <a:spcBef>
                          <a:spcPts val="0"/>
                        </a:spcBef>
                        <a:spcAft>
                          <a:spcPts val="0"/>
                        </a:spcAft>
                        <a:buNone/>
                      </a:pPr>
                      <a:r>
                        <a:rPr lang="en">
                          <a:latin typeface="Josefin Sans"/>
                          <a:ea typeface="Josefin Sans"/>
                          <a:cs typeface="Josefin Sans"/>
                          <a:sym typeface="Josefin Sans"/>
                        </a:rPr>
                        <a:t>Cost of Owning (</a:t>
                      </a:r>
                      <a:r>
                        <a:rPr lang="en">
                          <a:solidFill>
                            <a:srgbClr val="FF0000"/>
                          </a:solidFill>
                          <a:latin typeface="Josefin Sans"/>
                          <a:ea typeface="Josefin Sans"/>
                          <a:cs typeface="Josefin Sans"/>
                          <a:sym typeface="Josefin Sans"/>
                        </a:rPr>
                        <a:t>2 points</a:t>
                      </a:r>
                      <a:r>
                        <a:rPr lang="en">
                          <a:latin typeface="Josefin Sans"/>
                          <a:ea typeface="Josefin Sans"/>
                          <a:cs typeface="Josefin Sans"/>
                          <a:sym typeface="Josefin Sans"/>
                        </a:rPr>
                        <a:t>)</a:t>
                      </a:r>
                      <a:endParaRPr>
                        <a:latin typeface="Josefin Sans"/>
                        <a:ea typeface="Josefin Sans"/>
                        <a:cs typeface="Josefin Sans"/>
                        <a:sym typeface="Josefin Sans"/>
                      </a:endParaRPr>
                    </a:p>
                  </a:txBody>
                  <a:tcPr marL="63500" marR="63500" marT="63500" marB="63500"/>
                </a:tc>
                <a:tc>
                  <a:txBody>
                    <a:bodyPr/>
                    <a:lstStyle/>
                    <a:p>
                      <a:pPr marL="0" lvl="0" indent="0" algn="l" rtl="0">
                        <a:spcBef>
                          <a:spcPts val="0"/>
                        </a:spcBef>
                        <a:spcAft>
                          <a:spcPts val="0"/>
                        </a:spcAft>
                        <a:buNone/>
                      </a:pPr>
                      <a:endParaRPr>
                        <a:latin typeface="Josefin Sans"/>
                        <a:ea typeface="Josefin Sans"/>
                        <a:cs typeface="Josefin Sans"/>
                        <a:sym typeface="Josefin Sans"/>
                      </a:endParaRPr>
                    </a:p>
                  </a:txBody>
                  <a:tcPr marL="63500" marR="63500" marT="63500" marB="63500"/>
                </a:tc>
                <a:tc>
                  <a:txBody>
                    <a:bodyPr/>
                    <a:lstStyle/>
                    <a:p>
                      <a:pPr marL="0" lvl="0" indent="0" algn="l" rtl="0">
                        <a:spcBef>
                          <a:spcPts val="0"/>
                        </a:spcBef>
                        <a:spcAft>
                          <a:spcPts val="0"/>
                        </a:spcAft>
                        <a:buNone/>
                      </a:pPr>
                      <a:r>
                        <a:rPr lang="en">
                          <a:latin typeface="Josefin Sans"/>
                          <a:ea typeface="Josefin Sans"/>
                          <a:cs typeface="Josefin Sans"/>
                          <a:sym typeface="Josefin Sans"/>
                        </a:rPr>
                        <a:t>Insurance Information (</a:t>
                      </a:r>
                      <a:r>
                        <a:rPr lang="en">
                          <a:solidFill>
                            <a:srgbClr val="FF0000"/>
                          </a:solidFill>
                          <a:latin typeface="Josefin Sans"/>
                          <a:ea typeface="Josefin Sans"/>
                          <a:cs typeface="Josefin Sans"/>
                          <a:sym typeface="Josefin Sans"/>
                        </a:rPr>
                        <a:t>2 points</a:t>
                      </a:r>
                      <a:r>
                        <a:rPr lang="en">
                          <a:latin typeface="Josefin Sans"/>
                          <a:ea typeface="Josefin Sans"/>
                          <a:cs typeface="Josefin Sans"/>
                          <a:sym typeface="Josefin Sans"/>
                        </a:rPr>
                        <a:t>)</a:t>
                      </a:r>
                      <a:endParaRPr>
                        <a:latin typeface="Josefin Sans"/>
                        <a:ea typeface="Josefin Sans"/>
                        <a:cs typeface="Josefin Sans"/>
                        <a:sym typeface="Josefin Sans"/>
                      </a:endParaRPr>
                    </a:p>
                  </a:txBody>
                  <a:tcPr marL="63500" marR="63500" marT="63500" marB="63500"/>
                </a:tc>
                <a:tc>
                  <a:txBody>
                    <a:bodyPr/>
                    <a:lstStyle/>
                    <a:p>
                      <a:pPr marL="0" lvl="0" indent="0" algn="l" rtl="0">
                        <a:spcBef>
                          <a:spcPts val="0"/>
                        </a:spcBef>
                        <a:spcAft>
                          <a:spcPts val="0"/>
                        </a:spcAft>
                        <a:buNone/>
                      </a:pPr>
                      <a:endParaRPr>
                        <a:latin typeface="Josefin Sans"/>
                        <a:ea typeface="Josefin Sans"/>
                        <a:cs typeface="Josefin Sans"/>
                        <a:sym typeface="Josefin Sans"/>
                      </a:endParaRPr>
                    </a:p>
                  </a:txBody>
                  <a:tcPr marL="63500" marR="63500" marT="63500" marB="63500">
                    <a:lnB w="28575" cap="flat" cmpd="sng">
                      <a:solidFill>
                        <a:srgbClr val="000000"/>
                      </a:solidFill>
                      <a:prstDash val="solid"/>
                      <a:round/>
                      <a:headEnd type="none" w="sm" len="sm"/>
                      <a:tailEnd type="none" w="sm" len="sm"/>
                    </a:lnB>
                  </a:tcPr>
                </a:tc>
              </a:tr>
              <a:tr h="631125">
                <a:tc>
                  <a:txBody>
                    <a:bodyPr/>
                    <a:lstStyle/>
                    <a:p>
                      <a:pPr marL="0" lvl="0" indent="0" algn="l" rtl="0">
                        <a:spcBef>
                          <a:spcPts val="0"/>
                        </a:spcBef>
                        <a:spcAft>
                          <a:spcPts val="0"/>
                        </a:spcAft>
                        <a:buNone/>
                      </a:pPr>
                      <a:r>
                        <a:rPr lang="en">
                          <a:latin typeface="Josefin Sans"/>
                          <a:ea typeface="Josefin Sans"/>
                          <a:cs typeface="Josefin Sans"/>
                          <a:sym typeface="Josefin Sans"/>
                        </a:rPr>
                        <a:t>Neatness and Appearance (</a:t>
                      </a:r>
                      <a:r>
                        <a:rPr lang="en">
                          <a:solidFill>
                            <a:srgbClr val="FF0000"/>
                          </a:solidFill>
                          <a:latin typeface="Josefin Sans"/>
                          <a:ea typeface="Josefin Sans"/>
                          <a:cs typeface="Josefin Sans"/>
                          <a:sym typeface="Josefin Sans"/>
                        </a:rPr>
                        <a:t>8 points</a:t>
                      </a:r>
                      <a:r>
                        <a:rPr lang="en">
                          <a:latin typeface="Josefin Sans"/>
                          <a:ea typeface="Josefin Sans"/>
                          <a:cs typeface="Josefin Sans"/>
                          <a:sym typeface="Josefin Sans"/>
                        </a:rPr>
                        <a:t>)</a:t>
                      </a:r>
                      <a:endParaRPr>
                        <a:latin typeface="Josefin Sans"/>
                        <a:ea typeface="Josefin Sans"/>
                        <a:cs typeface="Josefin Sans"/>
                        <a:sym typeface="Josefin Sans"/>
                      </a:endParaRPr>
                    </a:p>
                  </a:txBody>
                  <a:tcPr marL="63500" marR="63500" marT="63500" marB="63500"/>
                </a:tc>
                <a:tc>
                  <a:txBody>
                    <a:bodyPr/>
                    <a:lstStyle/>
                    <a:p>
                      <a:pPr marL="0" lvl="0" indent="0" algn="l" rtl="0">
                        <a:spcBef>
                          <a:spcPts val="0"/>
                        </a:spcBef>
                        <a:spcAft>
                          <a:spcPts val="0"/>
                        </a:spcAft>
                        <a:buNone/>
                      </a:pPr>
                      <a:endParaRPr>
                        <a:latin typeface="Josefin Sans"/>
                        <a:ea typeface="Josefin Sans"/>
                        <a:cs typeface="Josefin Sans"/>
                        <a:sym typeface="Josefin Sans"/>
                      </a:endParaRPr>
                    </a:p>
                  </a:txBody>
                  <a:tcPr marL="63500" marR="63500" marT="63500" marB="63500"/>
                </a:tc>
                <a:tc>
                  <a:txBody>
                    <a:bodyPr/>
                    <a:lstStyle/>
                    <a:p>
                      <a:pPr marL="0" lvl="0" indent="0" algn="r" rtl="0">
                        <a:spcBef>
                          <a:spcPts val="0"/>
                        </a:spcBef>
                        <a:spcAft>
                          <a:spcPts val="0"/>
                        </a:spcAft>
                        <a:buNone/>
                      </a:pPr>
                      <a:r>
                        <a:rPr lang="en" b="1">
                          <a:latin typeface="Josefin Sans"/>
                          <a:ea typeface="Josefin Sans"/>
                          <a:cs typeface="Josefin Sans"/>
                          <a:sym typeface="Josefin Sans"/>
                        </a:rPr>
                        <a:t>TOTAL</a:t>
                      </a:r>
                      <a:endParaRPr>
                        <a:latin typeface="Josefin Sans"/>
                        <a:ea typeface="Josefin Sans"/>
                        <a:cs typeface="Josefin Sans"/>
                        <a:sym typeface="Josefin Sans"/>
                      </a:endParaRPr>
                    </a:p>
                  </a:txBody>
                  <a:tcPr marL="63500" marR="63500" marT="63500" marB="63500" anchor="ctr">
                    <a:lnR w="28575" cap="flat" cmpd="sng">
                      <a:solidFill>
                        <a:srgbClr val="000000"/>
                      </a:solidFill>
                      <a:prstDash val="solid"/>
                      <a:round/>
                      <a:headEnd type="none" w="sm" len="sm"/>
                      <a:tailEnd type="none" w="sm" len="sm"/>
                    </a:lnR>
                    <a:lnB w="127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latin typeface="Josefin Sans"/>
                        <a:ea typeface="Josefin Sans"/>
                        <a:cs typeface="Josefin Sans"/>
                        <a:sym typeface="Josefin Sans"/>
                      </a:endParaRPr>
                    </a:p>
                  </a:txBody>
                  <a:tcPr marL="63500" marR="63500" marT="63500" marB="635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r>
            </a:tbl>
          </a:graphicData>
        </a:graphic>
      </p:graphicFrame>
      <p:sp>
        <p:nvSpPr>
          <p:cNvPr id="212" name="Google Shape;212;p39"/>
          <p:cNvSpPr txBox="1">
            <a:spLocks noGrp="1"/>
          </p:cNvSpPr>
          <p:nvPr>
            <p:ph type="title"/>
          </p:nvPr>
        </p:nvSpPr>
        <p:spPr>
          <a:xfrm>
            <a:off x="311700" y="257092"/>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Rubric</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0"/>
          <p:cNvSpPr txBox="1">
            <a:spLocks noGrp="1"/>
          </p:cNvSpPr>
          <p:nvPr>
            <p:ph type="title"/>
          </p:nvPr>
        </p:nvSpPr>
        <p:spPr>
          <a:xfrm>
            <a:off x="152400" y="11581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 Posters</a:t>
            </a:r>
            <a:endParaRPr/>
          </a:p>
        </p:txBody>
      </p:sp>
      <p:pic>
        <p:nvPicPr>
          <p:cNvPr id="218" name="Google Shape;218;p40"/>
          <p:cNvPicPr preferRelativeResize="0"/>
          <p:nvPr/>
        </p:nvPicPr>
        <p:blipFill>
          <a:blip r:embed="rId3">
            <a:alphaModFix/>
          </a:blip>
          <a:stretch>
            <a:fillRect/>
          </a:stretch>
        </p:blipFill>
        <p:spPr>
          <a:xfrm>
            <a:off x="1956425" y="636700"/>
            <a:ext cx="4541725" cy="60556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41"/>
          <p:cNvPicPr preferRelativeResize="0"/>
          <p:nvPr/>
        </p:nvPicPr>
        <p:blipFill>
          <a:blip r:embed="rId3">
            <a:alphaModFix/>
          </a:blip>
          <a:stretch>
            <a:fillRect/>
          </a:stretch>
        </p:blipFill>
        <p:spPr>
          <a:xfrm>
            <a:off x="1790775" y="169550"/>
            <a:ext cx="4889176" cy="651890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42"/>
          <p:cNvPicPr preferRelativeResize="0"/>
          <p:nvPr/>
        </p:nvPicPr>
        <p:blipFill>
          <a:blip r:embed="rId3">
            <a:alphaModFix/>
          </a:blip>
          <a:stretch>
            <a:fillRect/>
          </a:stretch>
        </p:blipFill>
        <p:spPr>
          <a:xfrm>
            <a:off x="2026775" y="137437"/>
            <a:ext cx="4937349" cy="658312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43"/>
          <p:cNvPicPr preferRelativeResize="0"/>
          <p:nvPr/>
        </p:nvPicPr>
        <p:blipFill>
          <a:blip r:embed="rId3">
            <a:alphaModFix/>
          </a:blip>
          <a:stretch>
            <a:fillRect/>
          </a:stretch>
        </p:blipFill>
        <p:spPr>
          <a:xfrm>
            <a:off x="981600" y="451000"/>
            <a:ext cx="7322276" cy="54916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6"/>
          <p:cNvSpPr txBox="1">
            <a:spLocks noGrp="1"/>
          </p:cNvSpPr>
          <p:nvPr>
            <p:ph type="ctrTitle"/>
          </p:nvPr>
        </p:nvSpPr>
        <p:spPr>
          <a:xfrm>
            <a:off x="311700" y="794633"/>
            <a:ext cx="8520600" cy="2610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Depreciation</a:t>
            </a:r>
            <a:endParaRPr/>
          </a:p>
        </p:txBody>
      </p:sp>
      <p:sp>
        <p:nvSpPr>
          <p:cNvPr id="110" name="Google Shape;110;p26"/>
          <p:cNvSpPr txBox="1">
            <a:spLocks noGrp="1"/>
          </p:cNvSpPr>
          <p:nvPr>
            <p:ph type="subTitle" idx="1"/>
          </p:nvPr>
        </p:nvSpPr>
        <p:spPr>
          <a:xfrm>
            <a:off x="311700" y="4221097"/>
            <a:ext cx="8520600" cy="978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400" i="1">
                <a:solidFill>
                  <a:srgbClr val="000000"/>
                </a:solidFill>
                <a:latin typeface="Arial"/>
                <a:ea typeface="Arial"/>
                <a:cs typeface="Arial"/>
                <a:sym typeface="Arial"/>
              </a:rPr>
              <a:t>Write, interpret, and graph an exponential depreciation equation.</a:t>
            </a:r>
            <a:endParaRPr sz="1400" i="1">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1400" i="1">
                <a:solidFill>
                  <a:srgbClr val="000000"/>
                </a:solidFill>
                <a:latin typeface="Arial"/>
                <a:ea typeface="Arial"/>
                <a:cs typeface="Arial"/>
                <a:sym typeface="Arial"/>
              </a:rPr>
              <a:t>Manipulate the exponential depreciation equation in order to determine time, original price, and depreciated value.</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7"/>
          <p:cNvSpPr txBox="1">
            <a:spLocks noGrp="1"/>
          </p:cNvSpPr>
          <p:nvPr>
            <p:ph type="title"/>
          </p:nvPr>
        </p:nvSpPr>
        <p:spPr>
          <a:xfrm>
            <a:off x="311700" y="2885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Key Terms</a:t>
            </a:r>
            <a:endParaRPr sz="3600"/>
          </a:p>
        </p:txBody>
      </p:sp>
      <p:sp>
        <p:nvSpPr>
          <p:cNvPr id="116" name="Google Shape;116;p27"/>
          <p:cNvSpPr txBox="1">
            <a:spLocks noGrp="1"/>
          </p:cNvSpPr>
          <p:nvPr>
            <p:ph type="body" idx="1"/>
          </p:nvPr>
        </p:nvSpPr>
        <p:spPr>
          <a:xfrm>
            <a:off x="311700" y="10794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a:solidFill>
                  <a:srgbClr val="000000"/>
                </a:solidFill>
              </a:rPr>
              <a:t>Depreciate:</a:t>
            </a:r>
            <a:r>
              <a:rPr lang="en" sz="3200">
                <a:solidFill>
                  <a:srgbClr val="000000"/>
                </a:solidFill>
              </a:rPr>
              <a:t>  decrease in value over time.</a:t>
            </a:r>
            <a:endParaRPr sz="3200">
              <a:solidFill>
                <a:srgbClr val="000000"/>
              </a:solidFill>
            </a:endParaRPr>
          </a:p>
          <a:p>
            <a:pPr marL="0" lvl="0" indent="0" algn="l" rtl="0">
              <a:spcBef>
                <a:spcPts val="1600"/>
              </a:spcBef>
              <a:spcAft>
                <a:spcPts val="0"/>
              </a:spcAft>
              <a:buNone/>
            </a:pPr>
            <a:r>
              <a:rPr lang="en" sz="3200" b="1">
                <a:solidFill>
                  <a:srgbClr val="000000"/>
                </a:solidFill>
              </a:rPr>
              <a:t>Appreciate: </a:t>
            </a:r>
            <a:r>
              <a:rPr lang="en" sz="3200">
                <a:solidFill>
                  <a:srgbClr val="000000"/>
                </a:solidFill>
              </a:rPr>
              <a:t> increase in value over time.</a:t>
            </a:r>
            <a:endParaRPr sz="3200">
              <a:solidFill>
                <a:srgbClr val="000000"/>
              </a:solidFill>
            </a:endParaRPr>
          </a:p>
          <a:p>
            <a:pPr marL="0" lvl="0" indent="0" algn="l" rtl="0">
              <a:spcBef>
                <a:spcPts val="1600"/>
              </a:spcBef>
              <a:spcAft>
                <a:spcPts val="1600"/>
              </a:spcAft>
              <a:buNone/>
            </a:pPr>
            <a:r>
              <a:rPr lang="en" sz="3200" b="1">
                <a:solidFill>
                  <a:srgbClr val="000000"/>
                </a:solidFill>
              </a:rPr>
              <a:t>Historical Depreciation: </a:t>
            </a:r>
            <a:r>
              <a:rPr lang="en" sz="3200">
                <a:solidFill>
                  <a:srgbClr val="000000"/>
                </a:solidFill>
              </a:rPr>
              <a:t>the devaluation of a car using prices from the past of what a car was worth.</a:t>
            </a:r>
            <a:endParaRPr sz="3200">
              <a:solidFill>
                <a:srgbClr val="000000"/>
              </a:solidFill>
            </a:endParaRPr>
          </a:p>
        </p:txBody>
      </p:sp>
      <p:pic>
        <p:nvPicPr>
          <p:cNvPr id="117" name="Google Shape;117;p27" descr="Comparing the appreciation value of cars with beautiful design. &#10;» Subscribe to CNBC: http://cnb.cx/SubscribeCNBC&#10;&#10;About CNBC: From 'Wall Street' to 'Main Street' to award winning original documentaries and Reality TV series, CNBC has you covered. Experience special sneak peeks of your favorite shows, exclusive video and more.&#10;&#10;Connect with CNBC News Online&#10;Get the latest news: http://www.cnbc.com/&#10;Find CNBC News on Facebook: http://cnb.cx/LikeCNBC&#10;Follow CNBC News on Twitter: http://cnb.cx/FollowCNBC&#10;Follow CNBC News on Google+: http://cnb.cx/PlusCNBC&#10;Follow CNBC News on Instagram: http://cnb.cx/InstagramCNBC&#10;&#10;Jay Leno On Finding The Best Car To Invest In | CNBC" title="Jay Leno On Finding The Best Car To Invest In | CNBC">
            <a:hlinkClick r:id="rId3"/>
          </p:cNvPr>
          <p:cNvPicPr preferRelativeResize="0"/>
          <p:nvPr/>
        </p:nvPicPr>
        <p:blipFill>
          <a:blip r:embed="rId4">
            <a:alphaModFix/>
          </a:blip>
          <a:stretch>
            <a:fillRect/>
          </a:stretch>
        </p:blipFill>
        <p:spPr>
          <a:xfrm>
            <a:off x="3065375" y="3868175"/>
            <a:ext cx="3640726" cy="2730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xEl>
                                              <p:pRg st="0" end="0"/>
                                            </p:txEl>
                                          </p:spTgt>
                                        </p:tgtEl>
                                        <p:attrNameLst>
                                          <p:attrName>style.visibility</p:attrName>
                                        </p:attrNameLst>
                                      </p:cBhvr>
                                      <p:to>
                                        <p:strVal val="visible"/>
                                      </p:to>
                                    </p:set>
                                    <p:animEffect transition="in" filter="fade">
                                      <p:cBhvr>
                                        <p:cTn id="7" dur="1000"/>
                                        <p:tgtEl>
                                          <p:spTgt spid="1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
                                            <p:txEl>
                                              <p:pRg st="1" end="1"/>
                                            </p:txEl>
                                          </p:spTgt>
                                        </p:tgtEl>
                                        <p:attrNameLst>
                                          <p:attrName>style.visibility</p:attrName>
                                        </p:attrNameLst>
                                      </p:cBhvr>
                                      <p:to>
                                        <p:strVal val="visible"/>
                                      </p:to>
                                    </p:set>
                                    <p:animEffect transition="in" filter="fade">
                                      <p:cBhvr>
                                        <p:cTn id="12" dur="1000"/>
                                        <p:tgtEl>
                                          <p:spTgt spid="1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6">
                                            <p:txEl>
                                              <p:pRg st="2" end="2"/>
                                            </p:txEl>
                                          </p:spTgt>
                                        </p:tgtEl>
                                        <p:attrNameLst>
                                          <p:attrName>style.visibility</p:attrName>
                                        </p:attrNameLst>
                                      </p:cBhvr>
                                      <p:to>
                                        <p:strVal val="visible"/>
                                      </p:to>
                                    </p:set>
                                    <p:animEffect transition="in" filter="fade">
                                      <p:cBhvr>
                                        <p:cTn id="17" dur="1000"/>
                                        <p:tgtEl>
                                          <p:spTgt spid="1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8"/>
          <p:cNvSpPr txBox="1">
            <a:spLocks noGrp="1"/>
          </p:cNvSpPr>
          <p:nvPr>
            <p:ph type="title"/>
          </p:nvPr>
        </p:nvSpPr>
        <p:spPr>
          <a:xfrm>
            <a:off x="311700" y="2885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Supercar Appreciation</a:t>
            </a:r>
            <a:endParaRPr sz="3600"/>
          </a:p>
        </p:txBody>
      </p:sp>
      <p:pic>
        <p:nvPicPr>
          <p:cNvPr id="123" name="Google Shape;123;p28" descr="Jay Leno and Donald Osborne appraise three different cars and determine which is the better investment.&#10;» Subscribe to CNBC: http://cnb.cx/SubscribeCNBC&#10;&#10;About CNBC: From 'Wall Street' to 'Main Street' to award winning original documentaries and Reality TV series, CNBC has you covered. Experience special sneak peeks of your favorite shows, exclusive video and more.&#10;&#10;Connect with CNBC News Online&#10;Get the latest news: http://www.cnbc.com/&#10;Find CNBC News on Facebook: http://cnb.cx/LikeCNBC&#10;Follow CNBC News on Twitter: http://cnb.cx/FollowCNBC&#10;Follow CNBC News on Google+: http://cnb.cx/PlusCNBC&#10;Follow CNBC News on Instagram: http://cnb.cx/InstagramCNBC&#10;&#10;Best Supercar Appreciation Over Five Years | CNBC Make It." title="Best Supercar Appreciation Over Five Years | CNBC Make It.">
            <a:hlinkClick r:id="rId3"/>
          </p:cNvPr>
          <p:cNvPicPr preferRelativeResize="0"/>
          <p:nvPr/>
        </p:nvPicPr>
        <p:blipFill>
          <a:blip r:embed="rId4">
            <a:alphaModFix/>
          </a:blip>
          <a:stretch>
            <a:fillRect/>
          </a:stretch>
        </p:blipFill>
        <p:spPr>
          <a:xfrm>
            <a:off x="1114613" y="1356875"/>
            <a:ext cx="6914774" cy="5186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Key Terms</a:t>
            </a:r>
            <a:endParaRPr sz="3600"/>
          </a:p>
        </p:txBody>
      </p:sp>
      <p:sp>
        <p:nvSpPr>
          <p:cNvPr id="129" name="Google Shape;129;p29"/>
          <p:cNvSpPr txBox="1">
            <a:spLocks noGrp="1"/>
          </p:cNvSpPr>
          <p:nvPr>
            <p:ph type="body" idx="1"/>
          </p:nvPr>
        </p:nvSpPr>
        <p:spPr>
          <a:xfrm>
            <a:off x="311700" y="1536626"/>
            <a:ext cx="8520600" cy="410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a:solidFill>
                  <a:srgbClr val="000000"/>
                </a:solidFill>
              </a:rPr>
              <a:t>Exponential Depreciation: </a:t>
            </a:r>
            <a:r>
              <a:rPr lang="en" sz="3200">
                <a:solidFill>
                  <a:srgbClr val="000000"/>
                </a:solidFill>
              </a:rPr>
              <a:t> the model of exponential decay (decreasing by the same percentage each year) in the context of auto devaluation.</a:t>
            </a:r>
            <a:endParaRPr sz="3200">
              <a:solidFill>
                <a:srgbClr val="000000"/>
              </a:solidFill>
            </a:endParaRPr>
          </a:p>
          <a:p>
            <a:pPr marL="0" lvl="0" indent="0" algn="l" rtl="0">
              <a:spcBef>
                <a:spcPts val="1600"/>
              </a:spcBef>
              <a:spcAft>
                <a:spcPts val="1600"/>
              </a:spcAft>
              <a:buNone/>
            </a:pPr>
            <a:r>
              <a:rPr lang="en" sz="3200" b="1">
                <a:solidFill>
                  <a:srgbClr val="000000"/>
                </a:solidFill>
              </a:rPr>
              <a:t>General form of Exponential Depreciation Equation:</a:t>
            </a:r>
            <a:endParaRPr sz="3200" b="1">
              <a:solidFill>
                <a:srgbClr val="000000"/>
              </a:solidFill>
            </a:endParaRPr>
          </a:p>
        </p:txBody>
      </p:sp>
      <p:pic>
        <p:nvPicPr>
          <p:cNvPr id="130" name="Google Shape;130;p29" title="y equals cap A left parenthesis 1 minus r right parenthesis super t "/>
          <p:cNvPicPr preferRelativeResize="0"/>
          <p:nvPr/>
        </p:nvPicPr>
        <p:blipFill>
          <a:blip r:embed="rId3">
            <a:alphaModFix/>
          </a:blip>
          <a:stretch>
            <a:fillRect/>
          </a:stretch>
        </p:blipFill>
        <p:spPr>
          <a:xfrm>
            <a:off x="838200" y="5168673"/>
            <a:ext cx="3084750" cy="616950"/>
          </a:xfrm>
          <a:prstGeom prst="rect">
            <a:avLst/>
          </a:prstGeom>
          <a:noFill/>
          <a:ln>
            <a:noFill/>
          </a:ln>
        </p:spPr>
      </p:pic>
      <p:pic>
        <p:nvPicPr>
          <p:cNvPr id="131" name="Google Shape;131;p29" title="y equals A times b super x "/>
          <p:cNvPicPr preferRelativeResize="0"/>
          <p:nvPr/>
        </p:nvPicPr>
        <p:blipFill>
          <a:blip r:embed="rId4">
            <a:alphaModFix/>
          </a:blip>
          <a:stretch>
            <a:fillRect/>
          </a:stretch>
        </p:blipFill>
        <p:spPr>
          <a:xfrm>
            <a:off x="4604300" y="5134906"/>
            <a:ext cx="2909150" cy="68450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animEffect transition="in" filter="fade">
                                      <p:cBhvr>
                                        <p:cTn id="7" dur="1000"/>
                                        <p:tgtEl>
                                          <p:spTgt spid="1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
                                            <p:txEl>
                                              <p:pRg st="1" end="1"/>
                                            </p:txEl>
                                          </p:spTgt>
                                        </p:tgtEl>
                                        <p:attrNameLst>
                                          <p:attrName>style.visibility</p:attrName>
                                        </p:attrNameLst>
                                      </p:cBhvr>
                                      <p:to>
                                        <p:strVal val="visible"/>
                                      </p:to>
                                    </p:set>
                                    <p:animEffect transition="in" filter="fade">
                                      <p:cBhvr>
                                        <p:cTn id="12" dur="1000"/>
                                        <p:tgtEl>
                                          <p:spTgt spid="1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0"/>
                                        </p:tgtEl>
                                        <p:attrNameLst>
                                          <p:attrName>style.visibility</p:attrName>
                                        </p:attrNameLst>
                                      </p:cBhvr>
                                      <p:to>
                                        <p:strVal val="visible"/>
                                      </p:to>
                                    </p:set>
                                    <p:animEffect transition="in" filter="fade">
                                      <p:cBhvr>
                                        <p:cTn id="17" dur="1000"/>
                                        <p:tgtEl>
                                          <p:spTgt spid="130"/>
                                        </p:tgtEl>
                                      </p:cBhvr>
                                    </p:animEffect>
                                  </p:childTnLst>
                                </p:cTn>
                              </p:par>
                              <p:par>
                                <p:cTn id="18" presetID="10" presetClass="entr" presetSubtype="0" fill="hold" nodeType="withEffect">
                                  <p:stCondLst>
                                    <p:cond delay="0"/>
                                  </p:stCondLst>
                                  <p:childTnLst>
                                    <p:set>
                                      <p:cBhvr>
                                        <p:cTn id="19" dur="1" fill="hold">
                                          <p:stCondLst>
                                            <p:cond delay="0"/>
                                          </p:stCondLst>
                                        </p:cTn>
                                        <p:tgtEl>
                                          <p:spTgt spid="131"/>
                                        </p:tgtEl>
                                        <p:attrNameLst>
                                          <p:attrName>style.visibility</p:attrName>
                                        </p:attrNameLst>
                                      </p:cBhvr>
                                      <p:to>
                                        <p:strVal val="visible"/>
                                      </p:to>
                                    </p:set>
                                    <p:animEffect transition="in" filter="fade">
                                      <p:cBhvr>
                                        <p:cTn id="20"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Value of Vehicles</a:t>
            </a:r>
            <a:endParaRPr sz="3600"/>
          </a:p>
        </p:txBody>
      </p:sp>
      <p:sp>
        <p:nvSpPr>
          <p:cNvPr id="137" name="Google Shape;137;p30"/>
          <p:cNvSpPr txBox="1">
            <a:spLocks noGrp="1"/>
          </p:cNvSpPr>
          <p:nvPr>
            <p:ph type="body" idx="1"/>
          </p:nvPr>
        </p:nvSpPr>
        <p:spPr>
          <a:xfrm>
            <a:off x="311700" y="1536625"/>
            <a:ext cx="78180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rgbClr val="000000"/>
                </a:solidFill>
              </a:rPr>
              <a:t>When you buy a new car, it’s value decreases as soon as you drive off the lot.</a:t>
            </a:r>
            <a:endParaRPr sz="2600">
              <a:solidFill>
                <a:srgbClr val="000000"/>
              </a:solidFill>
            </a:endParaRPr>
          </a:p>
          <a:p>
            <a:pPr marL="0" lvl="0" indent="0" algn="l" rtl="0">
              <a:spcBef>
                <a:spcPts val="1600"/>
              </a:spcBef>
              <a:spcAft>
                <a:spcPts val="0"/>
              </a:spcAft>
              <a:buNone/>
            </a:pPr>
            <a:r>
              <a:rPr lang="en" sz="2600">
                <a:solidFill>
                  <a:srgbClr val="000000"/>
                </a:solidFill>
              </a:rPr>
              <a:t>Several ways to calculate this depending on car. Some include:</a:t>
            </a:r>
            <a:endParaRPr sz="2600">
              <a:solidFill>
                <a:srgbClr val="000000"/>
              </a:solidFill>
            </a:endParaRPr>
          </a:p>
          <a:p>
            <a:pPr marL="457200" lvl="0" indent="-393700" algn="l" rtl="0">
              <a:spcBef>
                <a:spcPts val="1600"/>
              </a:spcBef>
              <a:spcAft>
                <a:spcPts val="0"/>
              </a:spcAft>
              <a:buClr>
                <a:srgbClr val="000000"/>
              </a:buClr>
              <a:buSzPts val="2600"/>
              <a:buChar char="●"/>
            </a:pPr>
            <a:r>
              <a:rPr lang="en" sz="2600">
                <a:solidFill>
                  <a:srgbClr val="000000"/>
                </a:solidFill>
              </a:rPr>
              <a:t>Age</a:t>
            </a:r>
            <a:endParaRPr sz="2600">
              <a:solidFill>
                <a:srgbClr val="000000"/>
              </a:solidFill>
            </a:endParaRPr>
          </a:p>
          <a:p>
            <a:pPr marL="457200" lvl="0" indent="-393700" algn="l" rtl="0">
              <a:spcBef>
                <a:spcPts val="0"/>
              </a:spcBef>
              <a:spcAft>
                <a:spcPts val="0"/>
              </a:spcAft>
              <a:buClr>
                <a:srgbClr val="000000"/>
              </a:buClr>
              <a:buSzPts val="2600"/>
              <a:buChar char="●"/>
            </a:pPr>
            <a:r>
              <a:rPr lang="en" sz="2600">
                <a:solidFill>
                  <a:srgbClr val="000000"/>
                </a:solidFill>
              </a:rPr>
              <a:t>Mileage</a:t>
            </a:r>
            <a:endParaRPr sz="2600">
              <a:solidFill>
                <a:srgbClr val="000000"/>
              </a:solidFill>
            </a:endParaRPr>
          </a:p>
          <a:p>
            <a:pPr marL="457200" lvl="0" indent="-393700" algn="l" rtl="0">
              <a:spcBef>
                <a:spcPts val="0"/>
              </a:spcBef>
              <a:spcAft>
                <a:spcPts val="0"/>
              </a:spcAft>
              <a:buClr>
                <a:srgbClr val="000000"/>
              </a:buClr>
              <a:buSzPts val="2600"/>
              <a:buChar char="●"/>
            </a:pPr>
            <a:r>
              <a:rPr lang="en" sz="2600">
                <a:solidFill>
                  <a:srgbClr val="000000"/>
                </a:solidFill>
              </a:rPr>
              <a:t>Condition</a:t>
            </a:r>
            <a:endParaRPr sz="2600">
              <a:solidFill>
                <a:srgbClr val="000000"/>
              </a:solidFill>
            </a:endParaRPr>
          </a:p>
          <a:p>
            <a:pPr marL="457200" lvl="0" indent="-393700" algn="l" rtl="0">
              <a:spcBef>
                <a:spcPts val="0"/>
              </a:spcBef>
              <a:spcAft>
                <a:spcPts val="0"/>
              </a:spcAft>
              <a:buClr>
                <a:srgbClr val="000000"/>
              </a:buClr>
              <a:buSzPts val="2600"/>
              <a:buChar char="●"/>
            </a:pPr>
            <a:r>
              <a:rPr lang="en" sz="2600">
                <a:solidFill>
                  <a:srgbClr val="000000"/>
                </a:solidFill>
              </a:rPr>
              <a:t>Model </a:t>
            </a:r>
            <a:endParaRPr sz="26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xEl>
                                              <p:pRg st="0" end="0"/>
                                            </p:txEl>
                                          </p:spTgt>
                                        </p:tgtEl>
                                        <p:attrNameLst>
                                          <p:attrName>style.visibility</p:attrName>
                                        </p:attrNameLst>
                                      </p:cBhvr>
                                      <p:to>
                                        <p:strVal val="visible"/>
                                      </p:to>
                                    </p:set>
                                    <p:animEffect transition="in" filter="fade">
                                      <p:cBhvr>
                                        <p:cTn id="7" dur="1000"/>
                                        <p:tgtEl>
                                          <p:spTgt spid="1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7">
                                            <p:txEl>
                                              <p:pRg st="1" end="1"/>
                                            </p:txEl>
                                          </p:spTgt>
                                        </p:tgtEl>
                                        <p:attrNameLst>
                                          <p:attrName>style.visibility</p:attrName>
                                        </p:attrNameLst>
                                      </p:cBhvr>
                                      <p:to>
                                        <p:strVal val="visible"/>
                                      </p:to>
                                    </p:set>
                                    <p:animEffect transition="in" filter="fade">
                                      <p:cBhvr>
                                        <p:cTn id="12" dur="1000"/>
                                        <p:tgtEl>
                                          <p:spTgt spid="1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1000"/>
                                        <p:tgtEl>
                                          <p:spTgt spid="1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7">
                                            <p:txEl>
                                              <p:pRg st="3" end="3"/>
                                            </p:txEl>
                                          </p:spTgt>
                                        </p:tgtEl>
                                        <p:attrNameLst>
                                          <p:attrName>style.visibility</p:attrName>
                                        </p:attrNameLst>
                                      </p:cBhvr>
                                      <p:to>
                                        <p:strVal val="visible"/>
                                      </p:to>
                                    </p:set>
                                    <p:animEffect transition="in" filter="fade">
                                      <p:cBhvr>
                                        <p:cTn id="22" dur="1000"/>
                                        <p:tgtEl>
                                          <p:spTgt spid="1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7">
                                            <p:txEl>
                                              <p:pRg st="4" end="4"/>
                                            </p:txEl>
                                          </p:spTgt>
                                        </p:tgtEl>
                                        <p:attrNameLst>
                                          <p:attrName>style.visibility</p:attrName>
                                        </p:attrNameLst>
                                      </p:cBhvr>
                                      <p:to>
                                        <p:strVal val="visible"/>
                                      </p:to>
                                    </p:set>
                                    <p:animEffect transition="in" filter="fade">
                                      <p:cBhvr>
                                        <p:cTn id="27" dur="1000"/>
                                        <p:tgtEl>
                                          <p:spTgt spid="13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7">
                                            <p:txEl>
                                              <p:pRg st="5" end="5"/>
                                            </p:txEl>
                                          </p:spTgt>
                                        </p:tgtEl>
                                        <p:attrNameLst>
                                          <p:attrName>style.visibility</p:attrName>
                                        </p:attrNameLst>
                                      </p:cBhvr>
                                      <p:to>
                                        <p:strVal val="visible"/>
                                      </p:to>
                                    </p:set>
                                    <p:animEffect transition="in" filter="fade">
                                      <p:cBhvr>
                                        <p:cTn id="32" dur="1000"/>
                                        <p:tgtEl>
                                          <p:spTgt spid="13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Value of Vehicles</a:t>
            </a:r>
            <a:endParaRPr sz="3600"/>
          </a:p>
        </p:txBody>
      </p:sp>
      <p:sp>
        <p:nvSpPr>
          <p:cNvPr id="143" name="Google Shape;143;p31"/>
          <p:cNvSpPr txBox="1">
            <a:spLocks noGrp="1"/>
          </p:cNvSpPr>
          <p:nvPr>
            <p:ph type="body" idx="1"/>
          </p:nvPr>
        </p:nvSpPr>
        <p:spPr>
          <a:xfrm>
            <a:off x="311700" y="1536625"/>
            <a:ext cx="76095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000000"/>
                </a:solidFill>
              </a:rPr>
              <a:t>Vehicles do not decrease at the same rate each year.</a:t>
            </a:r>
            <a:endParaRPr sz="3000">
              <a:solidFill>
                <a:srgbClr val="000000"/>
              </a:solidFill>
            </a:endParaRPr>
          </a:p>
          <a:p>
            <a:pPr marL="0" lvl="0" indent="0" algn="l" rtl="0">
              <a:spcBef>
                <a:spcPts val="1600"/>
              </a:spcBef>
              <a:spcAft>
                <a:spcPts val="0"/>
              </a:spcAft>
              <a:buNone/>
            </a:pPr>
            <a:r>
              <a:rPr lang="en" sz="3000">
                <a:solidFill>
                  <a:srgbClr val="000000"/>
                </a:solidFill>
              </a:rPr>
              <a:t>Car values have a greater drop at the beginning of car’s lifetime and less as each year passes.</a:t>
            </a:r>
            <a:endParaRPr sz="3000">
              <a:solidFill>
                <a:srgbClr val="000000"/>
              </a:solidFill>
            </a:endParaRPr>
          </a:p>
          <a:p>
            <a:pPr marL="0" lvl="0" indent="0" algn="l" rtl="0">
              <a:spcBef>
                <a:spcPts val="1600"/>
              </a:spcBef>
              <a:spcAft>
                <a:spcPts val="1600"/>
              </a:spcAft>
              <a:buNone/>
            </a:pPr>
            <a:r>
              <a:rPr lang="en" sz="3000">
                <a:solidFill>
                  <a:srgbClr val="000000"/>
                </a:solidFill>
              </a:rPr>
              <a:t>Cars typically decrease by the same percentage each year.</a:t>
            </a:r>
            <a:endParaRPr sz="30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animEffect transition="in" filter="fade">
                                      <p:cBhvr>
                                        <p:cTn id="7" dur="1000"/>
                                        <p:tgtEl>
                                          <p:spTgt spid="1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
                                            <p:txEl>
                                              <p:pRg st="1" end="1"/>
                                            </p:txEl>
                                          </p:spTgt>
                                        </p:tgtEl>
                                        <p:attrNameLst>
                                          <p:attrName>style.visibility</p:attrName>
                                        </p:attrNameLst>
                                      </p:cBhvr>
                                      <p:to>
                                        <p:strVal val="visible"/>
                                      </p:to>
                                    </p:set>
                                    <p:animEffect transition="in" filter="fade">
                                      <p:cBhvr>
                                        <p:cTn id="12" dur="1000"/>
                                        <p:tgtEl>
                                          <p:spTgt spid="1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
                                            <p:txEl>
                                              <p:pRg st="2" end="2"/>
                                            </p:txEl>
                                          </p:spTgt>
                                        </p:tgtEl>
                                        <p:attrNameLst>
                                          <p:attrName>style.visibility</p:attrName>
                                        </p:attrNameLst>
                                      </p:cBhvr>
                                      <p:to>
                                        <p:strVal val="visible"/>
                                      </p:to>
                                    </p:set>
                                    <p:animEffect transition="in" filter="fade">
                                      <p:cBhvr>
                                        <p:cTn id="17" dur="1000"/>
                                        <p:tgtEl>
                                          <p:spTgt spid="1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Depreciation Matters</a:t>
            </a:r>
            <a:endParaRPr/>
          </a:p>
        </p:txBody>
      </p:sp>
      <p:sp>
        <p:nvSpPr>
          <p:cNvPr id="149" name="Google Shape;149;p32"/>
          <p:cNvSpPr txBox="1">
            <a:spLocks noGrp="1"/>
          </p:cNvSpPr>
          <p:nvPr>
            <p:ph type="body" idx="1"/>
          </p:nvPr>
        </p:nvSpPr>
        <p:spPr>
          <a:xfrm>
            <a:off x="311700" y="1536625"/>
            <a:ext cx="77034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000000"/>
                </a:solidFill>
              </a:rPr>
              <a:t>Affects car’s future resale value and trade value</a:t>
            </a:r>
            <a:endParaRPr sz="3600">
              <a:solidFill>
                <a:srgbClr val="000000"/>
              </a:solidFill>
            </a:endParaRPr>
          </a:p>
          <a:p>
            <a:pPr marL="457200" lvl="0" indent="0" algn="l" rtl="0">
              <a:spcBef>
                <a:spcPts val="1600"/>
              </a:spcBef>
              <a:spcAft>
                <a:spcPts val="1600"/>
              </a:spcAft>
              <a:buNone/>
            </a:pPr>
            <a:r>
              <a:rPr lang="en" sz="3600">
                <a:solidFill>
                  <a:srgbClr val="000000"/>
                </a:solidFill>
              </a:rPr>
              <a:t>What you have left to show for original investment</a:t>
            </a:r>
            <a:endParaRPr sz="36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3"/>
          <p:cNvSpPr txBox="1">
            <a:spLocks noGrp="1"/>
          </p:cNvSpPr>
          <p:nvPr>
            <p:ph type="title"/>
          </p:nvPr>
        </p:nvSpPr>
        <p:spPr>
          <a:xfrm>
            <a:off x="311700" y="2885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Important to Know</a:t>
            </a:r>
            <a:endParaRPr sz="3600"/>
          </a:p>
        </p:txBody>
      </p:sp>
      <p:sp>
        <p:nvSpPr>
          <p:cNvPr id="155" name="Google Shape;155;p33"/>
          <p:cNvSpPr txBox="1">
            <a:spLocks noGrp="1"/>
          </p:cNvSpPr>
          <p:nvPr>
            <p:ph type="body" idx="1"/>
          </p:nvPr>
        </p:nvSpPr>
        <p:spPr>
          <a:xfrm>
            <a:off x="311700" y="1231825"/>
            <a:ext cx="7442700" cy="49551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3000">
                <a:solidFill>
                  <a:srgbClr val="000000"/>
                </a:solidFill>
              </a:rPr>
              <a:t>On average, a vehicle loses about </a:t>
            </a:r>
            <a:r>
              <a:rPr lang="en" sz="3000" u="sng">
                <a:solidFill>
                  <a:srgbClr val="000000"/>
                </a:solidFill>
              </a:rPr>
              <a:t>9</a:t>
            </a:r>
            <a:r>
              <a:rPr lang="en" sz="3000">
                <a:solidFill>
                  <a:srgbClr val="000000"/>
                </a:solidFill>
              </a:rPr>
              <a:t> - </a:t>
            </a:r>
            <a:r>
              <a:rPr lang="en" sz="3000" u="sng">
                <a:solidFill>
                  <a:srgbClr val="000000"/>
                </a:solidFill>
              </a:rPr>
              <a:t>12</a:t>
            </a:r>
            <a:r>
              <a:rPr lang="en" sz="3000">
                <a:solidFill>
                  <a:srgbClr val="000000"/>
                </a:solidFill>
              </a:rPr>
              <a:t>% once it is driven </a:t>
            </a:r>
            <a:r>
              <a:rPr lang="en" sz="3000" u="sng">
                <a:solidFill>
                  <a:srgbClr val="000000"/>
                </a:solidFill>
              </a:rPr>
              <a:t>off the lot</a:t>
            </a:r>
            <a:r>
              <a:rPr lang="en" sz="3000">
                <a:solidFill>
                  <a:srgbClr val="000000"/>
                </a:solidFill>
              </a:rPr>
              <a:t>, approximately </a:t>
            </a:r>
            <a:r>
              <a:rPr lang="en" sz="3000" u="sng">
                <a:solidFill>
                  <a:srgbClr val="000000"/>
                </a:solidFill>
              </a:rPr>
              <a:t>25</a:t>
            </a:r>
            <a:r>
              <a:rPr lang="en" sz="3000">
                <a:solidFill>
                  <a:srgbClr val="000000"/>
                </a:solidFill>
              </a:rPr>
              <a:t>% after the first year, and then </a:t>
            </a:r>
            <a:r>
              <a:rPr lang="en" sz="3000" u="sng">
                <a:solidFill>
                  <a:srgbClr val="000000"/>
                </a:solidFill>
              </a:rPr>
              <a:t>15</a:t>
            </a:r>
            <a:r>
              <a:rPr lang="en" sz="3000">
                <a:solidFill>
                  <a:srgbClr val="000000"/>
                </a:solidFill>
              </a:rPr>
              <a:t> - </a:t>
            </a:r>
            <a:r>
              <a:rPr lang="en" sz="3000" u="sng">
                <a:solidFill>
                  <a:srgbClr val="000000"/>
                </a:solidFill>
              </a:rPr>
              <a:t>20</a:t>
            </a:r>
            <a:r>
              <a:rPr lang="en" sz="3000">
                <a:solidFill>
                  <a:srgbClr val="000000"/>
                </a:solidFill>
              </a:rPr>
              <a:t>% each </a:t>
            </a:r>
            <a:r>
              <a:rPr lang="en" sz="3000" u="sng">
                <a:solidFill>
                  <a:srgbClr val="000000"/>
                </a:solidFill>
              </a:rPr>
              <a:t>year</a:t>
            </a:r>
            <a:r>
              <a:rPr lang="en" sz="3000">
                <a:solidFill>
                  <a:srgbClr val="000000"/>
                </a:solidFill>
              </a:rPr>
              <a:t> for the next </a:t>
            </a:r>
            <a:r>
              <a:rPr lang="en" sz="3000" u="sng">
                <a:solidFill>
                  <a:srgbClr val="000000"/>
                </a:solidFill>
              </a:rPr>
              <a:t>4</a:t>
            </a:r>
            <a:r>
              <a:rPr lang="en" sz="3000">
                <a:solidFill>
                  <a:srgbClr val="000000"/>
                </a:solidFill>
              </a:rPr>
              <a:t> years.  </a:t>
            </a:r>
            <a:endParaRPr sz="3000">
              <a:solidFill>
                <a:srgbClr val="000000"/>
              </a:solidFill>
            </a:endParaRPr>
          </a:p>
          <a:p>
            <a:pPr marL="0" lvl="0" indent="0" algn="l" rtl="0">
              <a:lnSpc>
                <a:spcPct val="150000"/>
              </a:lnSpc>
              <a:spcBef>
                <a:spcPts val="0"/>
              </a:spcBef>
              <a:spcAft>
                <a:spcPts val="0"/>
              </a:spcAft>
              <a:buNone/>
            </a:pPr>
            <a:endParaRPr sz="2000">
              <a:solidFill>
                <a:srgbClr val="000000"/>
              </a:solidFill>
            </a:endParaRPr>
          </a:p>
          <a:p>
            <a:pPr marL="0" lvl="0" indent="0" algn="l" rtl="0">
              <a:lnSpc>
                <a:spcPct val="150000"/>
              </a:lnSpc>
              <a:spcBef>
                <a:spcPts val="0"/>
              </a:spcBef>
              <a:spcAft>
                <a:spcPts val="0"/>
              </a:spcAft>
              <a:buNone/>
            </a:pPr>
            <a:r>
              <a:rPr lang="en" sz="3000">
                <a:solidFill>
                  <a:srgbClr val="000000"/>
                </a:solidFill>
              </a:rPr>
              <a:t>By the </a:t>
            </a:r>
            <a:r>
              <a:rPr lang="en" sz="3000" u="sng">
                <a:solidFill>
                  <a:srgbClr val="000000"/>
                </a:solidFill>
              </a:rPr>
              <a:t>end</a:t>
            </a:r>
            <a:r>
              <a:rPr lang="en" sz="3000">
                <a:solidFill>
                  <a:srgbClr val="000000"/>
                </a:solidFill>
              </a:rPr>
              <a:t> of the 5th year, the total </a:t>
            </a:r>
            <a:r>
              <a:rPr lang="en" sz="3000" u="sng">
                <a:solidFill>
                  <a:srgbClr val="000000"/>
                </a:solidFill>
              </a:rPr>
              <a:t>depreciation</a:t>
            </a:r>
            <a:r>
              <a:rPr lang="en" sz="3000">
                <a:solidFill>
                  <a:srgbClr val="000000"/>
                </a:solidFill>
              </a:rPr>
              <a:t> is about </a:t>
            </a:r>
            <a:r>
              <a:rPr lang="en" sz="3000" u="sng">
                <a:solidFill>
                  <a:srgbClr val="000000"/>
                </a:solidFill>
              </a:rPr>
              <a:t>65</a:t>
            </a:r>
            <a:r>
              <a:rPr lang="en" sz="3000">
                <a:solidFill>
                  <a:srgbClr val="000000"/>
                </a:solidFill>
              </a:rPr>
              <a:t>%!! </a:t>
            </a:r>
            <a:endParaRPr sz="30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animEffect transition="in" filter="fade">
                                      <p:cBhvr>
                                        <p:cTn id="7" dur="1000"/>
                                        <p:tgtEl>
                                          <p:spTgt spid="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5">
                                            <p:txEl>
                                              <p:pRg st="1" end="1"/>
                                            </p:txEl>
                                          </p:spTgt>
                                        </p:tgtEl>
                                        <p:attrNameLst>
                                          <p:attrName>style.visibility</p:attrName>
                                        </p:attrNameLst>
                                      </p:cBhvr>
                                      <p:to>
                                        <p:strVal val="visible"/>
                                      </p:to>
                                    </p:set>
                                    <p:animEffect transition="in" filter="fade">
                                      <p:cBhvr>
                                        <p:cTn id="12" dur="1000"/>
                                        <p:tgtEl>
                                          <p:spTgt spid="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5">
                                            <p:txEl>
                                              <p:pRg st="2" end="2"/>
                                            </p:txEl>
                                          </p:spTgt>
                                        </p:tgtEl>
                                        <p:attrNameLst>
                                          <p:attrName>style.visibility</p:attrName>
                                        </p:attrNameLst>
                                      </p:cBhvr>
                                      <p:to>
                                        <p:strVal val="visible"/>
                                      </p:to>
                                    </p:set>
                                    <p:animEffect transition="in" filter="fade">
                                      <p:cBhvr>
                                        <p:cTn id="17" dur="1000"/>
                                        <p:tgtEl>
                                          <p:spTgt spid="1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662</Words>
  <Application>Microsoft Office PowerPoint</Application>
  <PresentationFormat>On-screen Show (4:3)</PresentationFormat>
  <Paragraphs>136</Paragraphs>
  <Slides>19</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Alfa Slab One</vt:lpstr>
      <vt:lpstr>Comic Sans MS</vt:lpstr>
      <vt:lpstr>Open Sans</vt:lpstr>
      <vt:lpstr>Josefin Sans</vt:lpstr>
      <vt:lpstr>Proxima Nova</vt:lpstr>
      <vt:lpstr>Sigmar One</vt:lpstr>
      <vt:lpstr>Cabin Sketch</vt:lpstr>
      <vt:lpstr>Gameday</vt:lpstr>
      <vt:lpstr>Simple Light</vt:lpstr>
      <vt:lpstr>Warm Up </vt:lpstr>
      <vt:lpstr>Depreciation</vt:lpstr>
      <vt:lpstr>Key Terms</vt:lpstr>
      <vt:lpstr>Supercar Appreciation</vt:lpstr>
      <vt:lpstr>Key Terms</vt:lpstr>
      <vt:lpstr>Value of Vehicles</vt:lpstr>
      <vt:lpstr>Value of Vehicles</vt:lpstr>
      <vt:lpstr>Why Depreciation Matters</vt:lpstr>
      <vt:lpstr>Important to Know</vt:lpstr>
      <vt:lpstr>Finding Depreciation</vt:lpstr>
      <vt:lpstr>Example 1</vt:lpstr>
      <vt:lpstr>Example 2</vt:lpstr>
      <vt:lpstr>Practice</vt:lpstr>
      <vt:lpstr>What to work on?</vt:lpstr>
      <vt:lpstr>Rubric</vt:lpstr>
      <vt:lpstr>Example Posters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Up </dc:title>
  <dc:creator>Kristin Brown</dc:creator>
  <cp:lastModifiedBy>Kristin Brown</cp:lastModifiedBy>
  <cp:revision>1</cp:revision>
  <dcterms:modified xsi:type="dcterms:W3CDTF">2019-01-16T21:42:02Z</dcterms:modified>
</cp:coreProperties>
</file>