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0" r:id="rId1"/>
    <p:sldMasterId id="2147483671" r:id="rId2"/>
  </p:sldMasterIdLst>
  <p:notesMasterIdLst>
    <p:notesMasterId r:id="rId1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embeddedFontLst>
    <p:embeddedFont>
      <p:font typeface="Sigmar One" panose="020B0604020202020204" charset="0"/>
      <p:regular r:id="rId18"/>
    </p:embeddedFont>
    <p:embeddedFont>
      <p:font typeface="Open Sans" panose="020B0604020202020204"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1" d="100"/>
          <a:sy n="71" d="100"/>
        </p:scale>
        <p:origin x="-90" y="-1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font" Target="fonts/font1.fntdata"/><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font" Target="fonts/font4.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font" Target="fonts/font2.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209967691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311d4939e8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311d4939e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1cdeb8f836_0_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1cdeb8f836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1cdeb8f836_0_5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1cdeb8f836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1cdeb8f836_0_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1cdeb8f836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3390cdedd6_1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3390cdedd6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1cdeb8f836_0_6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1cdeb8f836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1ca17ec2ab_0_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1ca17ec2ab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1ca17ec2ab_0_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1ca17ec2ab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1cdeb8f836_0_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1cdeb8f836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1cdeb8f836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1cdeb8f83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1cdeb8f836_0_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1cdeb8f836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1cdeb8f836_0_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1cdeb8f836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1cdeb8f836_0_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1cdeb8f836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3778833"/>
            <a:ext cx="8520600" cy="10569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474833"/>
            <a:ext cx="8520600" cy="26181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4202967"/>
            <a:ext cx="8520600" cy="17343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4"/>
        <p:cNvGrpSpPr/>
        <p:nvPr/>
      </p:nvGrpSpPr>
      <p:grpSpPr>
        <a:xfrm>
          <a:off x="0" y="0"/>
          <a:ext cx="0" cy="0"/>
          <a:chOff x="0" y="0"/>
          <a:chExt cx="0" cy="0"/>
        </a:xfrm>
      </p:grpSpPr>
      <p:sp>
        <p:nvSpPr>
          <p:cNvPr id="55" name="Google Shape;55;p14"/>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56" name="Google Shape;56;p14"/>
          <p:cNvSpPr txBox="1">
            <a:spLocks noGrp="1"/>
          </p:cNvSpPr>
          <p:nvPr>
            <p:ph type="subTitle" idx="1"/>
          </p:nvPr>
        </p:nvSpPr>
        <p:spPr>
          <a:xfrm>
            <a:off x="311700" y="3778833"/>
            <a:ext cx="8520600" cy="1056900"/>
          </a:xfrm>
          <a:prstGeom prst="rect">
            <a:avLst/>
          </a:prstGeom>
        </p:spPr>
        <p:txBody>
          <a:bodyPr spcFirstLastPara="1" wrap="square" lIns="91425" tIns="91425" rIns="91425" bIns="91425" anchor="t" anchorCtr="0"/>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57" name="Google Shape;57;p1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8"/>
        <p:cNvGrpSpPr/>
        <p:nvPr/>
      </p:nvGrpSpPr>
      <p:grpSpPr>
        <a:xfrm>
          <a:off x="0" y="0"/>
          <a:ext cx="0" cy="0"/>
          <a:chOff x="0" y="0"/>
          <a:chExt cx="0" cy="0"/>
        </a:xfrm>
      </p:grpSpPr>
      <p:sp>
        <p:nvSpPr>
          <p:cNvPr id="59" name="Google Shape;59;p15"/>
          <p:cNvSpPr txBox="1">
            <a:spLocks noGrp="1"/>
          </p:cNvSpPr>
          <p:nvPr>
            <p:ph type="title"/>
          </p:nvPr>
        </p:nvSpPr>
        <p:spPr>
          <a:xfrm>
            <a:off x="311700" y="2867800"/>
            <a:ext cx="8520600" cy="1122300"/>
          </a:xfrm>
          <a:prstGeom prst="rect">
            <a:avLst/>
          </a:prstGeom>
        </p:spPr>
        <p:txBody>
          <a:bodyPr spcFirstLastPara="1" wrap="square" lIns="91425" tIns="91425" rIns="91425" bIns="91425" anchor="ctr" anchorCtr="0"/>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60" name="Google Shape;60;p15"/>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1"/>
        <p:cNvGrpSpPr/>
        <p:nvPr/>
      </p:nvGrpSpPr>
      <p:grpSpPr>
        <a:xfrm>
          <a:off x="0" y="0"/>
          <a:ext cx="0" cy="0"/>
          <a:chOff x="0" y="0"/>
          <a:chExt cx="0" cy="0"/>
        </a:xfrm>
      </p:grpSpPr>
      <p:sp>
        <p:nvSpPr>
          <p:cNvPr id="62" name="Google Shape;62;p1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63" name="Google Shape;63;p16"/>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64" name="Google Shape;64;p16"/>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65"/>
        <p:cNvGrpSpPr/>
        <p:nvPr/>
      </p:nvGrpSpPr>
      <p:grpSpPr>
        <a:xfrm>
          <a:off x="0" y="0"/>
          <a:ext cx="0" cy="0"/>
          <a:chOff x="0" y="0"/>
          <a:chExt cx="0" cy="0"/>
        </a:xfrm>
      </p:grpSpPr>
      <p:sp>
        <p:nvSpPr>
          <p:cNvPr id="66" name="Google Shape;66;p17"/>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67" name="Google Shape;67;p17"/>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68" name="Google Shape;68;p17"/>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69" name="Google Shape;69;p1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0"/>
        <p:cNvGrpSpPr/>
        <p:nvPr/>
      </p:nvGrpSpPr>
      <p:grpSpPr>
        <a:xfrm>
          <a:off x="0" y="0"/>
          <a:ext cx="0" cy="0"/>
          <a:chOff x="0" y="0"/>
          <a:chExt cx="0" cy="0"/>
        </a:xfrm>
      </p:grpSpPr>
      <p:sp>
        <p:nvSpPr>
          <p:cNvPr id="71" name="Google Shape;71;p18"/>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2" name="Google Shape;72;p18"/>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3"/>
        <p:cNvGrpSpPr/>
        <p:nvPr/>
      </p:nvGrpSpPr>
      <p:grpSpPr>
        <a:xfrm>
          <a:off x="0" y="0"/>
          <a:ext cx="0" cy="0"/>
          <a:chOff x="0" y="0"/>
          <a:chExt cx="0" cy="0"/>
        </a:xfrm>
      </p:grpSpPr>
      <p:sp>
        <p:nvSpPr>
          <p:cNvPr id="74" name="Google Shape;74;p19"/>
          <p:cNvSpPr txBox="1">
            <a:spLocks noGrp="1"/>
          </p:cNvSpPr>
          <p:nvPr>
            <p:ph type="title"/>
          </p:nvPr>
        </p:nvSpPr>
        <p:spPr>
          <a:xfrm>
            <a:off x="311700" y="740800"/>
            <a:ext cx="2808000" cy="1007700"/>
          </a:xfrm>
          <a:prstGeom prst="rect">
            <a:avLst/>
          </a:prstGeom>
        </p:spPr>
        <p:txBody>
          <a:bodyPr spcFirstLastPara="1" wrap="square" lIns="91425" tIns="91425" rIns="91425" bIns="91425" anchor="b" anchorCtr="0"/>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75" name="Google Shape;75;p19"/>
          <p:cNvSpPr txBox="1">
            <a:spLocks noGrp="1"/>
          </p:cNvSpPr>
          <p:nvPr>
            <p:ph type="body" idx="1"/>
          </p:nvPr>
        </p:nvSpPr>
        <p:spPr>
          <a:xfrm>
            <a:off x="311700" y="1852800"/>
            <a:ext cx="2808000" cy="4239300"/>
          </a:xfrm>
          <a:prstGeom prst="rect">
            <a:avLst/>
          </a:prstGeom>
        </p:spPr>
        <p:txBody>
          <a:bodyPr spcFirstLastPara="1" wrap="square" lIns="91425" tIns="91425" rIns="91425" bIns="91425" anchor="t" anchorCtr="0"/>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76" name="Google Shape;76;p1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77"/>
        <p:cNvGrpSpPr/>
        <p:nvPr/>
      </p:nvGrpSpPr>
      <p:grpSpPr>
        <a:xfrm>
          <a:off x="0" y="0"/>
          <a:ext cx="0" cy="0"/>
          <a:chOff x="0" y="0"/>
          <a:chExt cx="0" cy="0"/>
        </a:xfrm>
      </p:grpSpPr>
      <p:sp>
        <p:nvSpPr>
          <p:cNvPr id="78" name="Google Shape;78;p20"/>
          <p:cNvSpPr txBox="1">
            <a:spLocks noGrp="1"/>
          </p:cNvSpPr>
          <p:nvPr>
            <p:ph type="title"/>
          </p:nvPr>
        </p:nvSpPr>
        <p:spPr>
          <a:xfrm>
            <a:off x="490250" y="600200"/>
            <a:ext cx="6367800" cy="5454300"/>
          </a:xfrm>
          <a:prstGeom prst="rect">
            <a:avLst/>
          </a:prstGeom>
        </p:spPr>
        <p:txBody>
          <a:bodyPr spcFirstLastPara="1" wrap="square" lIns="91425" tIns="91425" rIns="91425" bIns="91425" anchor="ctr" anchorCtr="0"/>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79" name="Google Shape;79;p20"/>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0"/>
        <p:cNvGrpSpPr/>
        <p:nvPr/>
      </p:nvGrpSpPr>
      <p:grpSpPr>
        <a:xfrm>
          <a:off x="0" y="0"/>
          <a:ext cx="0" cy="0"/>
          <a:chOff x="0" y="0"/>
          <a:chExt cx="0" cy="0"/>
        </a:xfrm>
      </p:grpSpPr>
      <p:sp>
        <p:nvSpPr>
          <p:cNvPr id="81" name="Google Shape;81;p21"/>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1"/>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83" name="Google Shape;83;p21"/>
          <p:cNvSpPr txBox="1">
            <a:spLocks noGrp="1"/>
          </p:cNvSpPr>
          <p:nvPr>
            <p:ph type="subTitle" idx="1"/>
          </p:nvPr>
        </p:nvSpPr>
        <p:spPr>
          <a:xfrm>
            <a:off x="265500" y="3737433"/>
            <a:ext cx="4045200" cy="1646700"/>
          </a:xfrm>
          <a:prstGeom prst="rect">
            <a:avLst/>
          </a:prstGeom>
        </p:spPr>
        <p:txBody>
          <a:bodyPr spcFirstLastPara="1" wrap="square" lIns="91425" tIns="91425" rIns="91425" bIns="91425" anchor="t" anchorCtr="0"/>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84" name="Google Shape;84;p21"/>
          <p:cNvSpPr txBox="1">
            <a:spLocks noGrp="1"/>
          </p:cNvSpPr>
          <p:nvPr>
            <p:ph type="body" idx="2"/>
          </p:nvPr>
        </p:nvSpPr>
        <p:spPr>
          <a:xfrm>
            <a:off x="4939500" y="965433"/>
            <a:ext cx="3837000" cy="4926900"/>
          </a:xfrm>
          <a:prstGeom prst="rect">
            <a:avLst/>
          </a:prstGeom>
        </p:spPr>
        <p:txBody>
          <a:bodyPr spcFirstLastPara="1" wrap="square" lIns="91425" tIns="91425" rIns="91425" bIns="91425" anchor="ctr" anchorCtr="0"/>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85" name="Google Shape;85;p21"/>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867800"/>
            <a:ext cx="8520600" cy="11223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86"/>
        <p:cNvGrpSpPr/>
        <p:nvPr/>
      </p:nvGrpSpPr>
      <p:grpSpPr>
        <a:xfrm>
          <a:off x="0" y="0"/>
          <a:ext cx="0" cy="0"/>
          <a:chOff x="0" y="0"/>
          <a:chExt cx="0" cy="0"/>
        </a:xfrm>
      </p:grpSpPr>
      <p:sp>
        <p:nvSpPr>
          <p:cNvPr id="87" name="Google Shape;87;p22"/>
          <p:cNvSpPr txBox="1">
            <a:spLocks noGrp="1"/>
          </p:cNvSpPr>
          <p:nvPr>
            <p:ph type="body" idx="1"/>
          </p:nvPr>
        </p:nvSpPr>
        <p:spPr>
          <a:xfrm>
            <a:off x="311700" y="5640767"/>
            <a:ext cx="5998800" cy="806700"/>
          </a:xfrm>
          <a:prstGeom prst="rect">
            <a:avLst/>
          </a:prstGeom>
        </p:spPr>
        <p:txBody>
          <a:bodyPr spcFirstLastPara="1" wrap="square" lIns="91425" tIns="91425" rIns="91425" bIns="91425" anchor="ctr" anchorCtr="0"/>
          <a:lstStyle>
            <a:lvl1pPr marL="457200" lvl="0" indent="-228600" rtl="0">
              <a:lnSpc>
                <a:spcPct val="100000"/>
              </a:lnSpc>
              <a:spcBef>
                <a:spcPts val="0"/>
              </a:spcBef>
              <a:spcAft>
                <a:spcPts val="0"/>
              </a:spcAft>
              <a:buSzPts val="1800"/>
              <a:buNone/>
              <a:defRPr/>
            </a:lvl1pPr>
          </a:lstStyle>
          <a:p>
            <a:endParaRPr/>
          </a:p>
        </p:txBody>
      </p:sp>
      <p:sp>
        <p:nvSpPr>
          <p:cNvPr id="88" name="Google Shape;88;p2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89"/>
        <p:cNvGrpSpPr/>
        <p:nvPr/>
      </p:nvGrpSpPr>
      <p:grpSpPr>
        <a:xfrm>
          <a:off x="0" y="0"/>
          <a:ext cx="0" cy="0"/>
          <a:chOff x="0" y="0"/>
          <a:chExt cx="0" cy="0"/>
        </a:xfrm>
      </p:grpSpPr>
      <p:sp>
        <p:nvSpPr>
          <p:cNvPr id="90" name="Google Shape;90;p23"/>
          <p:cNvSpPr txBox="1">
            <a:spLocks noGrp="1"/>
          </p:cNvSpPr>
          <p:nvPr>
            <p:ph type="title" hasCustomPrompt="1"/>
          </p:nvPr>
        </p:nvSpPr>
        <p:spPr>
          <a:xfrm>
            <a:off x="311700" y="1474833"/>
            <a:ext cx="8520600" cy="2618100"/>
          </a:xfrm>
          <a:prstGeom prst="rect">
            <a:avLst/>
          </a:prstGeom>
        </p:spPr>
        <p:txBody>
          <a:bodyPr spcFirstLastPara="1" wrap="square" lIns="91425" tIns="91425" rIns="91425" bIns="91425" anchor="b" anchorCtr="0"/>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91" name="Google Shape;91;p23"/>
          <p:cNvSpPr txBox="1">
            <a:spLocks noGrp="1"/>
          </p:cNvSpPr>
          <p:nvPr>
            <p:ph type="body" idx="1"/>
          </p:nvPr>
        </p:nvSpPr>
        <p:spPr>
          <a:xfrm>
            <a:off x="311700" y="4202967"/>
            <a:ext cx="8520600" cy="1734300"/>
          </a:xfrm>
          <a:prstGeom prst="rect">
            <a:avLst/>
          </a:prstGeom>
        </p:spPr>
        <p:txBody>
          <a:bodyPr spcFirstLastPara="1" wrap="square" lIns="91425" tIns="91425" rIns="91425" bIns="91425" anchor="t" anchorCtr="0"/>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92" name="Google Shape;92;p23"/>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3"/>
        <p:cNvGrpSpPr/>
        <p:nvPr/>
      </p:nvGrpSpPr>
      <p:grpSpPr>
        <a:xfrm>
          <a:off x="0" y="0"/>
          <a:ext cx="0" cy="0"/>
          <a:chOff x="0" y="0"/>
          <a:chExt cx="0" cy="0"/>
        </a:xfrm>
      </p:grpSpPr>
      <p:sp>
        <p:nvSpPr>
          <p:cNvPr id="94" name="Google Shape;94;p2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740800"/>
            <a:ext cx="2808000" cy="1007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852800"/>
            <a:ext cx="2808000" cy="42393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600200"/>
            <a:ext cx="6367800" cy="54543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33"/>
            <a:ext cx="4572000" cy="6858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3737433"/>
            <a:ext cx="4045200" cy="16467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965600"/>
            <a:ext cx="3837000" cy="49269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1600"/>
              </a:spcBef>
              <a:spcAft>
                <a:spcPts val="0"/>
              </a:spcAft>
              <a:buClr>
                <a:schemeClr val="dk1"/>
              </a:buClr>
              <a:buSzPts val="1400"/>
              <a:buChar char="○"/>
              <a:defRPr>
                <a:solidFill>
                  <a:schemeClr val="dk1"/>
                </a:solidFill>
              </a:defRPr>
            </a:lvl2pPr>
            <a:lvl3pPr marL="1371600" lvl="2" indent="-317500">
              <a:spcBef>
                <a:spcPts val="1600"/>
              </a:spcBef>
              <a:spcAft>
                <a:spcPts val="0"/>
              </a:spcAft>
              <a:buClr>
                <a:schemeClr val="dk1"/>
              </a:buClr>
              <a:buSzPts val="1400"/>
              <a:buChar char="■"/>
              <a:defRPr>
                <a:solidFill>
                  <a:schemeClr val="dk1"/>
                </a:solidFill>
              </a:defRPr>
            </a:lvl3pPr>
            <a:lvl4pPr marL="1828800" lvl="3" indent="-317500">
              <a:spcBef>
                <a:spcPts val="1600"/>
              </a:spcBef>
              <a:spcAft>
                <a:spcPts val="0"/>
              </a:spcAft>
              <a:buClr>
                <a:schemeClr val="dk1"/>
              </a:buClr>
              <a:buSzPts val="1400"/>
              <a:buChar char="●"/>
              <a:defRPr>
                <a:solidFill>
                  <a:schemeClr val="dk1"/>
                </a:solidFill>
              </a:defRPr>
            </a:lvl4pPr>
            <a:lvl5pPr marL="2286000" lvl="4" indent="-317500">
              <a:spcBef>
                <a:spcPts val="1600"/>
              </a:spcBef>
              <a:spcAft>
                <a:spcPts val="0"/>
              </a:spcAft>
              <a:buClr>
                <a:schemeClr val="dk1"/>
              </a:buClr>
              <a:buSzPts val="1400"/>
              <a:buChar char="○"/>
              <a:defRPr>
                <a:solidFill>
                  <a:schemeClr val="dk1"/>
                </a:solidFill>
              </a:defRPr>
            </a:lvl5pPr>
            <a:lvl6pPr marL="2743200" lvl="5" indent="-317500">
              <a:spcBef>
                <a:spcPts val="1600"/>
              </a:spcBef>
              <a:spcAft>
                <a:spcPts val="0"/>
              </a:spcAft>
              <a:buClr>
                <a:schemeClr val="dk1"/>
              </a:buClr>
              <a:buSzPts val="1400"/>
              <a:buChar char="■"/>
              <a:defRPr>
                <a:solidFill>
                  <a:schemeClr val="dk1"/>
                </a:solidFill>
              </a:defRPr>
            </a:lvl6pPr>
            <a:lvl7pPr marL="3200400" lvl="6" indent="-317500">
              <a:spcBef>
                <a:spcPts val="1600"/>
              </a:spcBef>
              <a:spcAft>
                <a:spcPts val="0"/>
              </a:spcAft>
              <a:buClr>
                <a:schemeClr val="dk1"/>
              </a:buClr>
              <a:buSzPts val="1400"/>
              <a:buChar char="●"/>
              <a:defRPr>
                <a:solidFill>
                  <a:schemeClr val="dk1"/>
                </a:solidFill>
              </a:defRPr>
            </a:lvl7pPr>
            <a:lvl8pPr marL="3657600" lvl="7" indent="-317500">
              <a:spcBef>
                <a:spcPts val="1600"/>
              </a:spcBef>
              <a:spcAft>
                <a:spcPts val="0"/>
              </a:spcAft>
              <a:buClr>
                <a:schemeClr val="dk1"/>
              </a:buClr>
              <a:buSzPts val="1400"/>
              <a:buChar char="○"/>
              <a:defRPr>
                <a:solidFill>
                  <a:schemeClr val="dk1"/>
                </a:solidFill>
              </a:defRPr>
            </a:lvl8pPr>
            <a:lvl9pPr marL="4114800" lvl="8" indent="-317500">
              <a:spcBef>
                <a:spcPts val="1600"/>
              </a:spcBef>
              <a:spcAft>
                <a:spcPts val="160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5640767"/>
            <a:ext cx="5998800" cy="8067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1600"/>
              </a:spcBef>
              <a:spcAft>
                <a:spcPts val="0"/>
              </a:spcAft>
              <a:buClr>
                <a:schemeClr val="lt2"/>
              </a:buClr>
              <a:buSzPts val="1400"/>
              <a:buChar char="○"/>
              <a:defRPr>
                <a:solidFill>
                  <a:schemeClr val="lt2"/>
                </a:solidFill>
              </a:defRPr>
            </a:lvl2pPr>
            <a:lvl3pPr marL="1371600" lvl="2" indent="-317500">
              <a:lnSpc>
                <a:spcPct val="115000"/>
              </a:lnSpc>
              <a:spcBef>
                <a:spcPts val="1600"/>
              </a:spcBef>
              <a:spcAft>
                <a:spcPts val="0"/>
              </a:spcAft>
              <a:buClr>
                <a:schemeClr val="lt2"/>
              </a:buClr>
              <a:buSzPts val="1400"/>
              <a:buChar char="■"/>
              <a:defRPr>
                <a:solidFill>
                  <a:schemeClr val="lt2"/>
                </a:solidFill>
              </a:defRPr>
            </a:lvl3pPr>
            <a:lvl4pPr marL="1828800" lvl="3" indent="-317500">
              <a:lnSpc>
                <a:spcPct val="115000"/>
              </a:lnSpc>
              <a:spcBef>
                <a:spcPts val="1600"/>
              </a:spcBef>
              <a:spcAft>
                <a:spcPts val="0"/>
              </a:spcAft>
              <a:buClr>
                <a:schemeClr val="lt2"/>
              </a:buClr>
              <a:buSzPts val="1400"/>
              <a:buChar char="●"/>
              <a:defRPr>
                <a:solidFill>
                  <a:schemeClr val="lt2"/>
                </a:solidFill>
              </a:defRPr>
            </a:lvl4pPr>
            <a:lvl5pPr marL="2286000" lvl="4" indent="-317500">
              <a:lnSpc>
                <a:spcPct val="115000"/>
              </a:lnSpc>
              <a:spcBef>
                <a:spcPts val="1600"/>
              </a:spcBef>
              <a:spcAft>
                <a:spcPts val="0"/>
              </a:spcAft>
              <a:buClr>
                <a:schemeClr val="lt2"/>
              </a:buClr>
              <a:buSzPts val="1400"/>
              <a:buChar char="○"/>
              <a:defRPr>
                <a:solidFill>
                  <a:schemeClr val="lt2"/>
                </a:solidFill>
              </a:defRPr>
            </a:lvl5pPr>
            <a:lvl6pPr marL="2743200" lvl="5" indent="-317500">
              <a:lnSpc>
                <a:spcPct val="115000"/>
              </a:lnSpc>
              <a:spcBef>
                <a:spcPts val="1600"/>
              </a:spcBef>
              <a:spcAft>
                <a:spcPts val="0"/>
              </a:spcAft>
              <a:buClr>
                <a:schemeClr val="lt2"/>
              </a:buClr>
              <a:buSzPts val="1400"/>
              <a:buChar char="■"/>
              <a:defRPr>
                <a:solidFill>
                  <a:schemeClr val="lt2"/>
                </a:solidFill>
              </a:defRPr>
            </a:lvl6pPr>
            <a:lvl7pPr marL="3200400" lvl="6" indent="-317500">
              <a:lnSpc>
                <a:spcPct val="115000"/>
              </a:lnSpc>
              <a:spcBef>
                <a:spcPts val="1600"/>
              </a:spcBef>
              <a:spcAft>
                <a:spcPts val="0"/>
              </a:spcAft>
              <a:buClr>
                <a:schemeClr val="lt2"/>
              </a:buClr>
              <a:buSzPts val="1400"/>
              <a:buChar char="●"/>
              <a:defRPr>
                <a:solidFill>
                  <a:schemeClr val="lt2"/>
                </a:solidFill>
              </a:defRPr>
            </a:lvl7pPr>
            <a:lvl8pPr marL="3657600" lvl="7" indent="-317500">
              <a:lnSpc>
                <a:spcPct val="115000"/>
              </a:lnSpc>
              <a:spcBef>
                <a:spcPts val="1600"/>
              </a:spcBef>
              <a:spcAft>
                <a:spcPts val="0"/>
              </a:spcAft>
              <a:buClr>
                <a:schemeClr val="lt2"/>
              </a:buClr>
              <a:buSzPts val="1400"/>
              <a:buChar char="○"/>
              <a:defRPr>
                <a:solidFill>
                  <a:schemeClr val="lt2"/>
                </a:solidFill>
              </a:defRPr>
            </a:lvl8pPr>
            <a:lvl9pPr marL="4114800" lvl="8" indent="-317500">
              <a:lnSpc>
                <a:spcPct val="115000"/>
              </a:lnSpc>
              <a:spcBef>
                <a:spcPts val="1600"/>
              </a:spcBef>
              <a:spcAft>
                <a:spcPts val="160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52" name="Google Shape;52;p13"/>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53" name="Google Shape;53;p13"/>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www.bankrate.com/calculators/auto/auto-loan-calculator.aspx?ic_id=calc-lead_auto_auto_globalnav"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www.youtube.com/watch?v=uMWmYJOa-BM" TargetMode="External"/><Relationship Id="rId2" Type="http://schemas.openxmlformats.org/officeDocument/2006/relationships/notesSlide" Target="../notesSlides/notesSlide12.xml"/><Relationship Id="rId1" Type="http://schemas.openxmlformats.org/officeDocument/2006/relationships/slideLayout" Target="../slideLayouts/slideLayout5.xml"/><Relationship Id="rId4" Type="http://schemas.openxmlformats.org/officeDocument/2006/relationships/image" Target="../media/image4.jp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0dGnddSMZL0"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hyperlink" Target="http://www.youtube.com/watch?v=vxhpdnOrtxo"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98"/>
        <p:cNvGrpSpPr/>
        <p:nvPr/>
      </p:nvGrpSpPr>
      <p:grpSpPr>
        <a:xfrm>
          <a:off x="0" y="0"/>
          <a:ext cx="0" cy="0"/>
          <a:chOff x="0" y="0"/>
          <a:chExt cx="0" cy="0"/>
        </a:xfrm>
      </p:grpSpPr>
      <p:sp>
        <p:nvSpPr>
          <p:cNvPr id="99" name="Google Shape;99;p25"/>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b="1">
                <a:solidFill>
                  <a:schemeClr val="accent4"/>
                </a:solidFill>
              </a:rPr>
              <a:t>Warm-Up</a:t>
            </a:r>
            <a:endParaRPr sz="4800" b="1">
              <a:solidFill>
                <a:schemeClr val="accent4"/>
              </a:solidFill>
            </a:endParaRPr>
          </a:p>
        </p:txBody>
      </p:sp>
      <p:sp>
        <p:nvSpPr>
          <p:cNvPr id="100" name="Google Shape;100;p25"/>
          <p:cNvSpPr txBox="1">
            <a:spLocks noGrp="1"/>
          </p:cNvSpPr>
          <p:nvPr>
            <p:ph type="body" idx="1"/>
          </p:nvPr>
        </p:nvSpPr>
        <p:spPr>
          <a:xfrm>
            <a:off x="311700" y="1694750"/>
            <a:ext cx="8520600" cy="4830300"/>
          </a:xfrm>
          <a:prstGeom prst="rect">
            <a:avLst/>
          </a:prstGeom>
        </p:spPr>
        <p:txBody>
          <a:bodyPr spcFirstLastPara="1" wrap="square" lIns="91425" tIns="91425" rIns="91425" bIns="91425" anchor="t" anchorCtr="0">
            <a:noAutofit/>
          </a:bodyPr>
          <a:lstStyle/>
          <a:p>
            <a:pPr marL="457200" lvl="0" indent="-419100" algn="l" rtl="0">
              <a:spcBef>
                <a:spcPts val="0"/>
              </a:spcBef>
              <a:spcAft>
                <a:spcPts val="0"/>
              </a:spcAft>
              <a:buClr>
                <a:srgbClr val="F3F3F3"/>
              </a:buClr>
              <a:buSzPts val="3000"/>
              <a:buAutoNum type="arabicPeriod"/>
            </a:pPr>
            <a:r>
              <a:rPr lang="en" sz="3000">
                <a:solidFill>
                  <a:srgbClr val="F3F3F3"/>
                </a:solidFill>
              </a:rPr>
              <a:t>Sarah is buying a new car. She will take a $37,450 loan out for 5-years at 2.5%. What is the monthly payment using the formula.</a:t>
            </a:r>
            <a:endParaRPr sz="3000">
              <a:solidFill>
                <a:srgbClr val="F3F3F3"/>
              </a:solidFill>
            </a:endParaRPr>
          </a:p>
          <a:p>
            <a:pPr marL="0" lvl="0" indent="0" algn="l" rtl="0">
              <a:spcBef>
                <a:spcPts val="1600"/>
              </a:spcBef>
              <a:spcAft>
                <a:spcPts val="0"/>
              </a:spcAft>
              <a:buNone/>
            </a:pPr>
            <a:endParaRPr sz="1000">
              <a:solidFill>
                <a:srgbClr val="F3F3F3"/>
              </a:solidFill>
            </a:endParaRPr>
          </a:p>
          <a:p>
            <a:pPr marL="457200" lvl="0" indent="-419100" algn="l" rtl="0">
              <a:spcBef>
                <a:spcPts val="1600"/>
              </a:spcBef>
              <a:spcAft>
                <a:spcPts val="0"/>
              </a:spcAft>
              <a:buClr>
                <a:srgbClr val="F3F3F3"/>
              </a:buClr>
              <a:buSzPts val="3000"/>
              <a:buAutoNum type="arabicPeriod"/>
            </a:pPr>
            <a:r>
              <a:rPr lang="en" sz="3000">
                <a:solidFill>
                  <a:srgbClr val="F3F3F3"/>
                </a:solidFill>
              </a:rPr>
              <a:t>Joey is going to purchase a car for $28,000. He doesn’t have good credit so his loan will be for 6-years at 6.25%. What will his monthly payment be?</a:t>
            </a:r>
            <a:endParaRPr sz="3000">
              <a:solidFill>
                <a:srgbClr val="F3F3F3"/>
              </a:solidFill>
            </a:endParaRPr>
          </a:p>
        </p:txBody>
      </p:sp>
      <p:pic>
        <p:nvPicPr>
          <p:cNvPr id="101" name="Google Shape;101;p25"/>
          <p:cNvPicPr preferRelativeResize="0"/>
          <p:nvPr/>
        </p:nvPicPr>
        <p:blipFill rotWithShape="1">
          <a:blip r:embed="rId3">
            <a:alphaModFix/>
          </a:blip>
          <a:srcRect l="34583" t="43518" r="45694" b="44073"/>
          <a:stretch/>
        </p:blipFill>
        <p:spPr>
          <a:xfrm>
            <a:off x="5898000" y="212000"/>
            <a:ext cx="2934300" cy="1406525"/>
          </a:xfrm>
          <a:prstGeom prst="rect">
            <a:avLst/>
          </a:prstGeom>
          <a:noFill/>
          <a:ln>
            <a:noFill/>
          </a:ln>
        </p:spPr>
      </p:pic>
      <p:sp>
        <p:nvSpPr>
          <p:cNvPr id="102" name="Google Shape;102;p25"/>
          <p:cNvSpPr txBox="1"/>
          <p:nvPr/>
        </p:nvSpPr>
        <p:spPr>
          <a:xfrm>
            <a:off x="6814375" y="3314200"/>
            <a:ext cx="1421100" cy="69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a:solidFill>
                  <a:srgbClr val="FF0000"/>
                </a:solidFill>
              </a:rPr>
              <a:t>$664.64</a:t>
            </a:r>
            <a:endParaRPr sz="2400">
              <a:solidFill>
                <a:srgbClr val="FF0000"/>
              </a:solidFill>
            </a:endParaRPr>
          </a:p>
        </p:txBody>
      </p:sp>
      <p:sp>
        <p:nvSpPr>
          <p:cNvPr id="103" name="Google Shape;103;p25"/>
          <p:cNvSpPr txBox="1"/>
          <p:nvPr/>
        </p:nvSpPr>
        <p:spPr>
          <a:xfrm>
            <a:off x="6814375" y="5600200"/>
            <a:ext cx="1421100" cy="69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a:solidFill>
                  <a:srgbClr val="FF0000"/>
                </a:solidFill>
              </a:rPr>
              <a:t>$467.35</a:t>
            </a:r>
            <a:endParaRPr sz="24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
                                        </p:tgtEl>
                                        <p:attrNameLst>
                                          <p:attrName>style.visibility</p:attrName>
                                        </p:attrNameLst>
                                      </p:cBhvr>
                                      <p:to>
                                        <p:strVal val="visible"/>
                                      </p:to>
                                    </p:set>
                                    <p:animEffect transition="in" filter="fade">
                                      <p:cBhvr>
                                        <p:cTn id="7" dur="1000"/>
                                        <p:tgtEl>
                                          <p:spTgt spid="10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3"/>
                                        </p:tgtEl>
                                        <p:attrNameLst>
                                          <p:attrName>style.visibility</p:attrName>
                                        </p:attrNameLst>
                                      </p:cBhvr>
                                      <p:to>
                                        <p:strVal val="visible"/>
                                      </p:to>
                                    </p:set>
                                    <p:animEffect transition="in" filter="fade">
                                      <p:cBhvr>
                                        <p:cTn id="12" dur="10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34"/>
          <p:cNvSpPr txBox="1">
            <a:spLocks noGrp="1"/>
          </p:cNvSpPr>
          <p:nvPr>
            <p:ph type="title"/>
          </p:nvPr>
        </p:nvSpPr>
        <p:spPr>
          <a:xfrm>
            <a:off x="311700" y="3647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b="1">
                <a:solidFill>
                  <a:schemeClr val="accent4"/>
                </a:solidFill>
              </a:rPr>
              <a:t>Calculations</a:t>
            </a:r>
            <a:endParaRPr sz="4800" b="1">
              <a:solidFill>
                <a:schemeClr val="accent4"/>
              </a:solidFill>
            </a:endParaRPr>
          </a:p>
        </p:txBody>
      </p:sp>
      <p:sp>
        <p:nvSpPr>
          <p:cNvPr id="161" name="Google Shape;161;p34"/>
          <p:cNvSpPr txBox="1">
            <a:spLocks noGrp="1"/>
          </p:cNvSpPr>
          <p:nvPr>
            <p:ph type="body" idx="1"/>
          </p:nvPr>
        </p:nvSpPr>
        <p:spPr>
          <a:xfrm>
            <a:off x="311700" y="1231833"/>
            <a:ext cx="8520600" cy="455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chemeClr val="dk1"/>
                </a:solidFill>
              </a:rPr>
              <a:t>Send 1 person to grab Chromebooks for your table.</a:t>
            </a:r>
            <a:endParaRPr sz="3000">
              <a:solidFill>
                <a:schemeClr val="dk1"/>
              </a:solidFill>
            </a:endParaRPr>
          </a:p>
          <a:p>
            <a:pPr marL="457200" lvl="0" indent="-419100" algn="l" rtl="0">
              <a:spcBef>
                <a:spcPts val="1600"/>
              </a:spcBef>
              <a:spcAft>
                <a:spcPts val="0"/>
              </a:spcAft>
              <a:buClr>
                <a:schemeClr val="dk1"/>
              </a:buClr>
              <a:buSzPts val="3000"/>
              <a:buChar char="●"/>
            </a:pPr>
            <a:r>
              <a:rPr lang="en" sz="3000">
                <a:solidFill>
                  <a:schemeClr val="dk1"/>
                </a:solidFill>
              </a:rPr>
              <a:t>Log on</a:t>
            </a:r>
            <a:endParaRPr sz="3000">
              <a:solidFill>
                <a:schemeClr val="dk1"/>
              </a:solidFill>
            </a:endParaRPr>
          </a:p>
          <a:p>
            <a:pPr marL="457200" lvl="0" indent="-419100" algn="l" rtl="0">
              <a:spcBef>
                <a:spcPts val="0"/>
              </a:spcBef>
              <a:spcAft>
                <a:spcPts val="0"/>
              </a:spcAft>
              <a:buClr>
                <a:schemeClr val="dk1"/>
              </a:buClr>
              <a:buSzPts val="3000"/>
              <a:buChar char="●"/>
            </a:pPr>
            <a:r>
              <a:rPr lang="en" sz="3000">
                <a:solidFill>
                  <a:schemeClr val="dk1"/>
                </a:solidFill>
              </a:rPr>
              <a:t>Go to our Classroom page</a:t>
            </a:r>
            <a:endParaRPr sz="3000">
              <a:solidFill>
                <a:schemeClr val="dk1"/>
              </a:solidFill>
            </a:endParaRPr>
          </a:p>
          <a:p>
            <a:pPr marL="457200" lvl="0" indent="-419100" algn="l" rtl="0">
              <a:spcBef>
                <a:spcPts val="0"/>
              </a:spcBef>
              <a:spcAft>
                <a:spcPts val="0"/>
              </a:spcAft>
              <a:buClr>
                <a:schemeClr val="dk1"/>
              </a:buClr>
              <a:buSzPts val="3000"/>
              <a:buChar char="●"/>
            </a:pPr>
            <a:r>
              <a:rPr lang="en" sz="3000">
                <a:solidFill>
                  <a:schemeClr val="dk1"/>
                </a:solidFill>
              </a:rPr>
              <a:t>Use the </a:t>
            </a:r>
            <a:r>
              <a:rPr lang="en" sz="3000" u="sng">
                <a:solidFill>
                  <a:schemeClr val="hlink"/>
                </a:solidFill>
                <a:hlinkClick r:id="rId3"/>
              </a:rPr>
              <a:t>link</a:t>
            </a:r>
            <a:r>
              <a:rPr lang="en" sz="3000">
                <a:solidFill>
                  <a:schemeClr val="dk1"/>
                </a:solidFill>
              </a:rPr>
              <a:t> provided on the announcement.</a:t>
            </a:r>
            <a:endParaRPr sz="3000">
              <a:solidFill>
                <a:schemeClr val="dk1"/>
              </a:solidFill>
            </a:endParaRPr>
          </a:p>
          <a:p>
            <a:pPr marL="457200" lvl="0" indent="-419100" algn="l" rtl="0">
              <a:spcBef>
                <a:spcPts val="0"/>
              </a:spcBef>
              <a:spcAft>
                <a:spcPts val="0"/>
              </a:spcAft>
              <a:buClr>
                <a:schemeClr val="dk1"/>
              </a:buClr>
              <a:buSzPts val="3000"/>
              <a:buChar char="●"/>
            </a:pPr>
            <a:r>
              <a:rPr lang="en" sz="3000">
                <a:solidFill>
                  <a:schemeClr val="dk1"/>
                </a:solidFill>
              </a:rPr>
              <a:t>Calculate the monthly payment for each set of information</a:t>
            </a:r>
            <a:endParaRPr sz="3000">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35"/>
          <p:cNvSpPr txBox="1">
            <a:spLocks noGrp="1"/>
          </p:cNvSpPr>
          <p:nvPr>
            <p:ph type="title"/>
          </p:nvPr>
        </p:nvSpPr>
        <p:spPr>
          <a:xfrm>
            <a:off x="311700" y="3647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b="1">
                <a:solidFill>
                  <a:schemeClr val="accent4"/>
                </a:solidFill>
              </a:rPr>
              <a:t>Calculations</a:t>
            </a:r>
            <a:endParaRPr sz="4800" b="1">
              <a:solidFill>
                <a:schemeClr val="accent4"/>
              </a:solidFill>
            </a:endParaRPr>
          </a:p>
        </p:txBody>
      </p:sp>
      <p:sp>
        <p:nvSpPr>
          <p:cNvPr id="167" name="Google Shape;167;p35"/>
          <p:cNvSpPr txBox="1">
            <a:spLocks noGrp="1"/>
          </p:cNvSpPr>
          <p:nvPr>
            <p:ph type="body" idx="1"/>
          </p:nvPr>
        </p:nvSpPr>
        <p:spPr>
          <a:xfrm>
            <a:off x="311700" y="2081276"/>
            <a:ext cx="8520600" cy="382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chemeClr val="dk1"/>
                </a:solidFill>
              </a:rPr>
              <a:t>Total cost of car =</a:t>
            </a:r>
            <a:endParaRPr sz="3000">
              <a:solidFill>
                <a:schemeClr val="dk1"/>
              </a:solidFill>
            </a:endParaRPr>
          </a:p>
          <a:p>
            <a:pPr marL="0" lvl="0" indent="0" algn="l" rtl="0">
              <a:spcBef>
                <a:spcPts val="1600"/>
              </a:spcBef>
              <a:spcAft>
                <a:spcPts val="0"/>
              </a:spcAft>
              <a:buNone/>
            </a:pPr>
            <a:endParaRPr sz="3000">
              <a:solidFill>
                <a:schemeClr val="dk1"/>
              </a:solidFill>
            </a:endParaRPr>
          </a:p>
          <a:p>
            <a:pPr marL="0" lvl="0" indent="0" algn="l" rtl="0">
              <a:spcBef>
                <a:spcPts val="1600"/>
              </a:spcBef>
              <a:spcAft>
                <a:spcPts val="0"/>
              </a:spcAft>
              <a:buNone/>
            </a:pPr>
            <a:r>
              <a:rPr lang="en" sz="3000">
                <a:solidFill>
                  <a:schemeClr val="dk1"/>
                </a:solidFill>
              </a:rPr>
              <a:t>Amount of interest paid = </a:t>
            </a:r>
            <a:endParaRPr sz="3000">
              <a:solidFill>
                <a:schemeClr val="dk1"/>
              </a:solidFill>
            </a:endParaRPr>
          </a:p>
          <a:p>
            <a:pPr marL="0" lvl="0" indent="0" algn="l" rtl="0">
              <a:spcBef>
                <a:spcPts val="1600"/>
              </a:spcBef>
              <a:spcAft>
                <a:spcPts val="0"/>
              </a:spcAft>
              <a:buNone/>
            </a:pPr>
            <a:endParaRPr sz="3000">
              <a:solidFill>
                <a:schemeClr val="dk1"/>
              </a:solidFill>
            </a:endParaRPr>
          </a:p>
          <a:p>
            <a:pPr marL="0" lvl="0" indent="0" algn="l" rtl="0">
              <a:spcBef>
                <a:spcPts val="1600"/>
              </a:spcBef>
              <a:spcAft>
                <a:spcPts val="1600"/>
              </a:spcAft>
              <a:buNone/>
            </a:pPr>
            <a:r>
              <a:rPr lang="en" sz="3000">
                <a:solidFill>
                  <a:schemeClr val="dk1"/>
                </a:solidFill>
              </a:rPr>
              <a:t>% of car paid in interest =</a:t>
            </a:r>
            <a:endParaRPr sz="3000">
              <a:solidFill>
                <a:schemeClr val="dk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pic>
        <p:nvPicPr>
          <p:cNvPr id="172" name="Google Shape;172;p36" descr="Adam reveals why car dealers treat you like crap?and are able to get away with it.&#10;&#10;Subscribe: http://full.sc/1s9KQGe&#10;Watch Full Episodes for FREE: http://bit.ly/1Rw2yzp&#10;&#10;In Adam Ruins Everything, host Adam Conover employs a combination of comedy, history and science to dispel widespread misconceptions about everything we take for granted. A blend of entertainment and enlightenment, Adam Ruins Everything is like that friend who knows a little bit too much about everything and is going to tell you about it... whether you like it or not. &#10;&#10;truTV Official Site: http://www.trutv.com/&#10;Like truTV on Facebook:  https://www.facebook.com/truTV&#10;Follow truTV on Twitter: https://twitter.com/truTV&#10;Follow truTV on Tumblr: http://trutv.tumblr.com/&#10;Get the truTV app on Google Play: http://bit.ly/1eYxjPP&#10;Get the truTV app on iTunes: http://apple.co/1JiGkjh&#10;&#10;truTV&#10;The New truTV Is Way More Fun!&#10;Watch clips, sneak peeks and exclusives from original shows like Adam Ruins Everything, Friends of the People, Hack My Life and more – plus fresh video from hit shows like Impractical Jokers and The Carbonaro Effect. &#10;&#10;Adam Ruins Everything - The Real Reason Car Dealerships Are the Worst (Excerpt)" title="Adam Ruins Everything - The Real Reason Car Dealerships Are the Worst">
            <a:hlinkClick r:id="rId3"/>
          </p:cNvPr>
          <p:cNvPicPr preferRelativeResize="0"/>
          <p:nvPr/>
        </p:nvPicPr>
        <p:blipFill>
          <a:blip r:embed="rId4">
            <a:alphaModFix/>
          </a:blip>
          <a:stretch>
            <a:fillRect/>
          </a:stretch>
        </p:blipFill>
        <p:spPr>
          <a:xfrm>
            <a:off x="1929013" y="2208375"/>
            <a:ext cx="5285975" cy="3964475"/>
          </a:xfrm>
          <a:prstGeom prst="rect">
            <a:avLst/>
          </a:prstGeom>
          <a:noFill/>
          <a:ln>
            <a:noFill/>
          </a:ln>
        </p:spPr>
      </p:pic>
      <p:sp>
        <p:nvSpPr>
          <p:cNvPr id="173" name="Google Shape;173;p36"/>
          <p:cNvSpPr txBox="1">
            <a:spLocks noGrp="1"/>
          </p:cNvSpPr>
          <p:nvPr>
            <p:ph type="title"/>
          </p:nvPr>
        </p:nvSpPr>
        <p:spPr>
          <a:xfrm>
            <a:off x="311700" y="288583"/>
            <a:ext cx="8520600" cy="1509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b="1">
                <a:solidFill>
                  <a:schemeClr val="accent4"/>
                </a:solidFill>
              </a:rPr>
              <a:t>Car Dealerships are the Worst</a:t>
            </a:r>
            <a:endParaRPr sz="4800" b="1">
              <a:solidFill>
                <a:schemeClr val="accent4"/>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7"/>
          <p:cNvSpPr txBox="1">
            <a:spLocks noGrp="1"/>
          </p:cNvSpPr>
          <p:nvPr>
            <p:ph type="title"/>
          </p:nvPr>
        </p:nvSpPr>
        <p:spPr>
          <a:xfrm>
            <a:off x="311700" y="85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to work on?</a:t>
            </a:r>
            <a:endParaRPr/>
          </a:p>
        </p:txBody>
      </p:sp>
      <p:sp>
        <p:nvSpPr>
          <p:cNvPr id="179" name="Google Shape;179;p37"/>
          <p:cNvSpPr txBox="1">
            <a:spLocks noGrp="1"/>
          </p:cNvSpPr>
          <p:nvPr>
            <p:ph type="body" idx="1"/>
          </p:nvPr>
        </p:nvSpPr>
        <p:spPr>
          <a:xfrm>
            <a:off x="311700" y="433833"/>
            <a:ext cx="8011800" cy="56016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3000">
                <a:solidFill>
                  <a:schemeClr val="dk1"/>
                </a:solidFill>
                <a:latin typeface="Sigmar One"/>
                <a:ea typeface="Sigmar One"/>
                <a:cs typeface="Sigmar One"/>
                <a:sym typeface="Sigmar One"/>
              </a:rPr>
              <a:t>Car Research</a:t>
            </a:r>
            <a:r>
              <a:rPr lang="en" sz="3000">
                <a:solidFill>
                  <a:schemeClr val="dk1"/>
                </a:solidFill>
                <a:latin typeface="Open Sans"/>
                <a:ea typeface="Open Sans"/>
                <a:cs typeface="Open Sans"/>
                <a:sym typeface="Open Sans"/>
              </a:rPr>
              <a:t>								</a:t>
            </a:r>
            <a:endParaRPr sz="3000">
              <a:solidFill>
                <a:schemeClr val="dk1"/>
              </a:solidFill>
              <a:latin typeface="Open Sans"/>
              <a:ea typeface="Open Sans"/>
              <a:cs typeface="Open Sans"/>
              <a:sym typeface="Open Sans"/>
            </a:endParaRPr>
          </a:p>
          <a:p>
            <a:pPr marL="0" lvl="0" indent="0" algn="l" rtl="0">
              <a:lnSpc>
                <a:spcPct val="100000"/>
              </a:lnSpc>
              <a:spcBef>
                <a:spcPts val="600"/>
              </a:spcBef>
              <a:spcAft>
                <a:spcPts val="0"/>
              </a:spcAft>
              <a:buClr>
                <a:schemeClr val="dk1"/>
              </a:buClr>
              <a:buSzPts val="1100"/>
              <a:buFont typeface="Arial"/>
              <a:buNone/>
            </a:pPr>
            <a:r>
              <a:rPr lang="en">
                <a:solidFill>
                  <a:schemeClr val="dk1"/>
                </a:solidFill>
                <a:latin typeface="Open Sans"/>
                <a:ea typeface="Open Sans"/>
                <a:cs typeface="Open Sans"/>
                <a:sym typeface="Open Sans"/>
              </a:rPr>
              <a:t>(due </a:t>
            </a:r>
            <a:r>
              <a:rPr lang="en" b="1">
                <a:solidFill>
                  <a:srgbClr val="FF0000"/>
                </a:solidFill>
                <a:latin typeface="Open Sans"/>
                <a:ea typeface="Open Sans"/>
                <a:cs typeface="Open Sans"/>
                <a:sym typeface="Open Sans"/>
              </a:rPr>
              <a:t>this past Tuesday</a:t>
            </a:r>
            <a:r>
              <a:rPr lang="en">
                <a:solidFill>
                  <a:schemeClr val="dk1"/>
                </a:solidFill>
                <a:latin typeface="Open Sans"/>
                <a:ea typeface="Open Sans"/>
                <a:cs typeface="Open Sans"/>
                <a:sym typeface="Open Sans"/>
              </a:rPr>
              <a:t> - cannot continue on with project until this is complete)</a:t>
            </a:r>
            <a:endParaRPr sz="3000">
              <a:solidFill>
                <a:schemeClr val="dk1"/>
              </a:solidFill>
              <a:latin typeface="Sigmar One"/>
              <a:ea typeface="Sigmar One"/>
              <a:cs typeface="Sigmar One"/>
              <a:sym typeface="Sigmar One"/>
            </a:endParaRPr>
          </a:p>
          <a:p>
            <a:pPr marL="0" lvl="0" indent="0" algn="l" rtl="0">
              <a:lnSpc>
                <a:spcPct val="100000"/>
              </a:lnSpc>
              <a:spcBef>
                <a:spcPts val="600"/>
              </a:spcBef>
              <a:spcAft>
                <a:spcPts val="0"/>
              </a:spcAft>
              <a:buNone/>
            </a:pPr>
            <a:r>
              <a:rPr lang="en" sz="3000">
                <a:solidFill>
                  <a:schemeClr val="dk1"/>
                </a:solidFill>
                <a:latin typeface="Sigmar One"/>
                <a:ea typeface="Sigmar One"/>
                <a:cs typeface="Sigmar One"/>
                <a:sym typeface="Sigmar One"/>
              </a:rPr>
              <a:t>Finance Info</a:t>
            </a:r>
            <a:r>
              <a:rPr lang="en" sz="3000">
                <a:solidFill>
                  <a:schemeClr val="dk1"/>
                </a:solidFill>
                <a:latin typeface="Open Sans"/>
                <a:ea typeface="Open Sans"/>
                <a:cs typeface="Open Sans"/>
                <a:sym typeface="Open Sans"/>
              </a:rPr>
              <a:t> and complete </a:t>
            </a:r>
            <a:r>
              <a:rPr lang="en" sz="3000">
                <a:solidFill>
                  <a:srgbClr val="9900FF"/>
                </a:solidFill>
                <a:latin typeface="Open Sans"/>
                <a:ea typeface="Open Sans"/>
                <a:cs typeface="Open Sans"/>
                <a:sym typeface="Open Sans"/>
              </a:rPr>
              <a:t>FORM</a:t>
            </a:r>
            <a:r>
              <a:rPr lang="en" sz="3000">
                <a:solidFill>
                  <a:schemeClr val="dk1"/>
                </a:solidFill>
                <a:latin typeface="Open Sans"/>
                <a:ea typeface="Open Sans"/>
                <a:cs typeface="Open Sans"/>
                <a:sym typeface="Open Sans"/>
              </a:rPr>
              <a:t> in Google Classroom 									</a:t>
            </a:r>
            <a:endParaRPr sz="3000">
              <a:solidFill>
                <a:schemeClr val="dk1"/>
              </a:solidFill>
              <a:latin typeface="Open Sans"/>
              <a:ea typeface="Open Sans"/>
              <a:cs typeface="Open Sans"/>
              <a:sym typeface="Open Sans"/>
            </a:endParaRPr>
          </a:p>
          <a:p>
            <a:pPr marL="0" lvl="0" indent="0" algn="l" rtl="0">
              <a:lnSpc>
                <a:spcPct val="100000"/>
              </a:lnSpc>
              <a:spcBef>
                <a:spcPts val="600"/>
              </a:spcBef>
              <a:spcAft>
                <a:spcPts val="0"/>
              </a:spcAft>
              <a:buNone/>
            </a:pPr>
            <a:r>
              <a:rPr lang="en">
                <a:solidFill>
                  <a:schemeClr val="dk1"/>
                </a:solidFill>
                <a:latin typeface="Open Sans"/>
                <a:ea typeface="Open Sans"/>
                <a:cs typeface="Open Sans"/>
                <a:sym typeface="Open Sans"/>
              </a:rPr>
              <a:t>(due </a:t>
            </a:r>
            <a:r>
              <a:rPr lang="en" b="1">
                <a:solidFill>
                  <a:srgbClr val="FF0000"/>
                </a:solidFill>
                <a:latin typeface="Open Sans"/>
                <a:ea typeface="Open Sans"/>
                <a:cs typeface="Open Sans"/>
                <a:sym typeface="Open Sans"/>
              </a:rPr>
              <a:t>yesterday</a:t>
            </a:r>
            <a:r>
              <a:rPr lang="en">
                <a:solidFill>
                  <a:schemeClr val="dk1"/>
                </a:solidFill>
                <a:latin typeface="Open Sans"/>
                <a:ea typeface="Open Sans"/>
                <a:cs typeface="Open Sans"/>
                <a:sym typeface="Open Sans"/>
              </a:rPr>
              <a:t> - cannot continue on with project until this is complete)</a:t>
            </a:r>
            <a:endParaRPr>
              <a:solidFill>
                <a:schemeClr val="dk1"/>
              </a:solidFill>
              <a:latin typeface="Open Sans"/>
              <a:ea typeface="Open Sans"/>
              <a:cs typeface="Open Sans"/>
              <a:sym typeface="Open Sans"/>
            </a:endParaRPr>
          </a:p>
          <a:p>
            <a:pPr marL="0" lvl="0" indent="0" algn="l" rtl="0">
              <a:lnSpc>
                <a:spcPct val="100000"/>
              </a:lnSpc>
              <a:spcBef>
                <a:spcPts val="600"/>
              </a:spcBef>
              <a:spcAft>
                <a:spcPts val="0"/>
              </a:spcAft>
              <a:buNone/>
            </a:pPr>
            <a:r>
              <a:rPr lang="en" sz="3000">
                <a:solidFill>
                  <a:schemeClr val="dk1"/>
                </a:solidFill>
                <a:latin typeface="Sigmar One"/>
                <a:ea typeface="Sigmar One"/>
                <a:cs typeface="Sigmar One"/>
                <a:sym typeface="Sigmar One"/>
              </a:rPr>
              <a:t>Loan Amortization Schedule</a:t>
            </a:r>
            <a:r>
              <a:rPr lang="en" sz="3000">
                <a:solidFill>
                  <a:schemeClr val="dk1"/>
                </a:solidFill>
                <a:latin typeface="Open Sans"/>
                <a:ea typeface="Open Sans"/>
                <a:cs typeface="Open Sans"/>
                <a:sym typeface="Open Sans"/>
              </a:rPr>
              <a:t>			</a:t>
            </a:r>
            <a:r>
              <a:rPr lang="en">
                <a:solidFill>
                  <a:schemeClr val="dk1"/>
                </a:solidFill>
                <a:latin typeface="Open Sans"/>
                <a:ea typeface="Open Sans"/>
                <a:cs typeface="Open Sans"/>
                <a:sym typeface="Open Sans"/>
              </a:rPr>
              <a:t>(due </a:t>
            </a:r>
            <a:r>
              <a:rPr lang="en" b="1">
                <a:solidFill>
                  <a:srgbClr val="FF0000"/>
                </a:solidFill>
                <a:latin typeface="Open Sans"/>
                <a:ea typeface="Open Sans"/>
                <a:cs typeface="Open Sans"/>
                <a:sym typeface="Open Sans"/>
              </a:rPr>
              <a:t>tonight</a:t>
            </a:r>
            <a:r>
              <a:rPr lang="en">
                <a:solidFill>
                  <a:schemeClr val="dk1"/>
                </a:solidFill>
                <a:latin typeface="Open Sans"/>
                <a:ea typeface="Open Sans"/>
                <a:cs typeface="Open Sans"/>
                <a:sym typeface="Open Sans"/>
              </a:rPr>
              <a:t> - you must put in </a:t>
            </a:r>
            <a:r>
              <a:rPr lang="en" u="sng">
                <a:solidFill>
                  <a:schemeClr val="dk1"/>
                </a:solidFill>
                <a:latin typeface="Open Sans"/>
                <a:ea typeface="Open Sans"/>
                <a:cs typeface="Open Sans"/>
                <a:sym typeface="Open Sans"/>
              </a:rPr>
              <a:t>YOUR</a:t>
            </a:r>
            <a:r>
              <a:rPr lang="en">
                <a:solidFill>
                  <a:schemeClr val="dk1"/>
                </a:solidFill>
                <a:latin typeface="Open Sans"/>
                <a:ea typeface="Open Sans"/>
                <a:cs typeface="Open Sans"/>
                <a:sym typeface="Open Sans"/>
              </a:rPr>
              <a:t> info from the finance portion above)</a:t>
            </a:r>
            <a:endParaRPr sz="600">
              <a:solidFill>
                <a:schemeClr val="dk1"/>
              </a:solidFill>
              <a:latin typeface="Open Sans"/>
              <a:ea typeface="Open Sans"/>
              <a:cs typeface="Open Sans"/>
              <a:sym typeface="Open Sans"/>
            </a:endParaRPr>
          </a:p>
          <a:p>
            <a:pPr marL="0" lvl="0" indent="0" algn="l" rtl="0">
              <a:lnSpc>
                <a:spcPct val="100000"/>
              </a:lnSpc>
              <a:spcBef>
                <a:spcPts val="600"/>
              </a:spcBef>
              <a:spcAft>
                <a:spcPts val="0"/>
              </a:spcAft>
              <a:buClr>
                <a:schemeClr val="dk1"/>
              </a:buClr>
              <a:buSzPts val="1100"/>
              <a:buFont typeface="Arial"/>
              <a:buNone/>
            </a:pPr>
            <a:r>
              <a:rPr lang="en" sz="3000">
                <a:solidFill>
                  <a:schemeClr val="dk1"/>
                </a:solidFill>
                <a:latin typeface="Sigmar One"/>
                <a:ea typeface="Sigmar One"/>
                <a:cs typeface="Sigmar One"/>
                <a:sym typeface="Sigmar One"/>
              </a:rPr>
              <a:t>Depreciation </a:t>
            </a:r>
            <a:r>
              <a:rPr lang="en" sz="3000" u="sng">
                <a:solidFill>
                  <a:schemeClr val="dk1"/>
                </a:solidFill>
                <a:latin typeface="Sigmar One"/>
                <a:ea typeface="Sigmar One"/>
                <a:cs typeface="Sigmar One"/>
                <a:sym typeface="Sigmar One"/>
              </a:rPr>
              <a:t>and</a:t>
            </a:r>
            <a:r>
              <a:rPr lang="en" sz="3000">
                <a:solidFill>
                  <a:schemeClr val="dk1"/>
                </a:solidFill>
                <a:latin typeface="Sigmar One"/>
                <a:ea typeface="Sigmar One"/>
                <a:cs typeface="Sigmar One"/>
                <a:sym typeface="Sigmar One"/>
              </a:rPr>
              <a:t> Loan Graph</a:t>
            </a:r>
            <a:r>
              <a:rPr lang="en" sz="3000">
                <a:solidFill>
                  <a:schemeClr val="dk1"/>
                </a:solidFill>
                <a:latin typeface="Open Sans"/>
                <a:ea typeface="Open Sans"/>
                <a:cs typeface="Open Sans"/>
                <a:sym typeface="Open Sans"/>
              </a:rPr>
              <a:t>		</a:t>
            </a:r>
            <a:r>
              <a:rPr lang="en">
                <a:solidFill>
                  <a:schemeClr val="dk1"/>
                </a:solidFill>
                <a:latin typeface="Open Sans"/>
                <a:ea typeface="Open Sans"/>
                <a:cs typeface="Open Sans"/>
                <a:sym typeface="Open Sans"/>
              </a:rPr>
              <a:t>(due </a:t>
            </a:r>
            <a:r>
              <a:rPr lang="en" b="1">
                <a:solidFill>
                  <a:srgbClr val="FF0000"/>
                </a:solidFill>
                <a:latin typeface="Open Sans"/>
                <a:ea typeface="Open Sans"/>
                <a:cs typeface="Open Sans"/>
                <a:sym typeface="Open Sans"/>
              </a:rPr>
              <a:t>tomorrow</a:t>
            </a:r>
            <a:r>
              <a:rPr lang="en">
                <a:solidFill>
                  <a:schemeClr val="dk1"/>
                </a:solidFill>
                <a:latin typeface="Open Sans"/>
                <a:ea typeface="Open Sans"/>
                <a:cs typeface="Open Sans"/>
                <a:sym typeface="Open Sans"/>
              </a:rPr>
              <a:t> night - you must have </a:t>
            </a:r>
            <a:r>
              <a:rPr lang="en" u="sng">
                <a:solidFill>
                  <a:schemeClr val="dk1"/>
                </a:solidFill>
                <a:latin typeface="Open Sans"/>
                <a:ea typeface="Open Sans"/>
                <a:cs typeface="Open Sans"/>
                <a:sym typeface="Open Sans"/>
              </a:rPr>
              <a:t>two</a:t>
            </a:r>
            <a:r>
              <a:rPr lang="en">
                <a:solidFill>
                  <a:schemeClr val="dk1"/>
                </a:solidFill>
                <a:latin typeface="Open Sans"/>
                <a:ea typeface="Open Sans"/>
                <a:cs typeface="Open Sans"/>
                <a:sym typeface="Open Sans"/>
              </a:rPr>
              <a:t> graphs)</a:t>
            </a:r>
            <a:endParaRPr>
              <a:solidFill>
                <a:schemeClr val="dk1"/>
              </a:solidFill>
              <a:latin typeface="Open Sans"/>
              <a:ea typeface="Open Sans"/>
              <a:cs typeface="Open Sans"/>
              <a:sym typeface="Open Sans"/>
            </a:endParaRPr>
          </a:p>
          <a:p>
            <a:pPr marL="0" lvl="0" indent="0" algn="l" rtl="0">
              <a:lnSpc>
                <a:spcPct val="100000"/>
              </a:lnSpc>
              <a:spcBef>
                <a:spcPts val="600"/>
              </a:spcBef>
              <a:spcAft>
                <a:spcPts val="0"/>
              </a:spcAft>
              <a:buClr>
                <a:schemeClr val="dk1"/>
              </a:buClr>
              <a:buSzPts val="1100"/>
              <a:buFont typeface="Arial"/>
              <a:buNone/>
            </a:pPr>
            <a:r>
              <a:rPr lang="en" sz="3000">
                <a:solidFill>
                  <a:schemeClr val="dk1"/>
                </a:solidFill>
                <a:latin typeface="Sigmar One"/>
                <a:ea typeface="Sigmar One"/>
                <a:cs typeface="Sigmar One"/>
                <a:sym typeface="Sigmar One"/>
              </a:rPr>
              <a:t>Quiz Corrections</a:t>
            </a:r>
            <a:r>
              <a:rPr lang="en" sz="3000">
                <a:solidFill>
                  <a:schemeClr val="dk1"/>
                </a:solidFill>
                <a:latin typeface="Open Sans"/>
                <a:ea typeface="Open Sans"/>
                <a:cs typeface="Open Sans"/>
                <a:sym typeface="Open Sans"/>
              </a:rPr>
              <a:t>		</a:t>
            </a:r>
            <a:endParaRPr sz="3000">
              <a:solidFill>
                <a:schemeClr val="dk1"/>
              </a:solidFill>
              <a:latin typeface="Open Sans"/>
              <a:ea typeface="Open Sans"/>
              <a:cs typeface="Open Sans"/>
              <a:sym typeface="Open Sans"/>
            </a:endParaRPr>
          </a:p>
          <a:p>
            <a:pPr marL="0" lvl="0" indent="0" algn="l" rtl="0">
              <a:lnSpc>
                <a:spcPct val="100000"/>
              </a:lnSpc>
              <a:spcBef>
                <a:spcPts val="600"/>
              </a:spcBef>
              <a:spcAft>
                <a:spcPts val="0"/>
              </a:spcAft>
              <a:buClr>
                <a:schemeClr val="dk1"/>
              </a:buClr>
              <a:buSzPts val="1100"/>
              <a:buFont typeface="Arial"/>
              <a:buNone/>
            </a:pPr>
            <a:r>
              <a:rPr lang="en">
                <a:solidFill>
                  <a:schemeClr val="dk1"/>
                </a:solidFill>
                <a:latin typeface="Open Sans"/>
                <a:ea typeface="Open Sans"/>
                <a:cs typeface="Open Sans"/>
                <a:sym typeface="Open Sans"/>
              </a:rPr>
              <a:t>(due </a:t>
            </a:r>
            <a:r>
              <a:rPr lang="en" b="1">
                <a:solidFill>
                  <a:srgbClr val="FF0000"/>
                </a:solidFill>
                <a:latin typeface="Open Sans"/>
                <a:ea typeface="Open Sans"/>
                <a:cs typeface="Open Sans"/>
                <a:sym typeface="Open Sans"/>
              </a:rPr>
              <a:t>end of class tomorrow</a:t>
            </a:r>
            <a:r>
              <a:rPr lang="en">
                <a:solidFill>
                  <a:schemeClr val="dk1"/>
                </a:solidFill>
                <a:latin typeface="Open Sans"/>
                <a:ea typeface="Open Sans"/>
                <a:cs typeface="Open Sans"/>
                <a:sym typeface="Open Sans"/>
              </a:rPr>
              <a:t>)</a:t>
            </a:r>
            <a:endParaRPr>
              <a:solidFill>
                <a:schemeClr val="dk1"/>
              </a:solidFill>
              <a:latin typeface="Open Sans"/>
              <a:ea typeface="Open Sans"/>
              <a:cs typeface="Open Sans"/>
              <a:sym typeface="Open Sans"/>
            </a:endParaRPr>
          </a:p>
          <a:p>
            <a:pPr marL="0" lvl="0" indent="0" algn="l" rtl="0">
              <a:lnSpc>
                <a:spcPct val="100000"/>
              </a:lnSpc>
              <a:spcBef>
                <a:spcPts val="600"/>
              </a:spcBef>
              <a:spcAft>
                <a:spcPts val="0"/>
              </a:spcAft>
              <a:buNone/>
            </a:pPr>
            <a:endParaRPr sz="600">
              <a:solidFill>
                <a:schemeClr val="dk1"/>
              </a:solidFill>
              <a:latin typeface="Open Sans"/>
              <a:ea typeface="Open Sans"/>
              <a:cs typeface="Open Sans"/>
              <a:sym typeface="Open Sans"/>
            </a:endParaRPr>
          </a:p>
          <a:p>
            <a:pPr marL="0" lvl="0" indent="0" algn="l" rtl="0">
              <a:lnSpc>
                <a:spcPct val="100000"/>
              </a:lnSpc>
              <a:spcBef>
                <a:spcPts val="600"/>
              </a:spcBef>
              <a:spcAft>
                <a:spcPts val="0"/>
              </a:spcAft>
              <a:buNone/>
            </a:pPr>
            <a:r>
              <a:rPr lang="en" sz="2000" i="1">
                <a:solidFill>
                  <a:schemeClr val="dk1"/>
                </a:solidFill>
                <a:latin typeface="Open Sans"/>
                <a:ea typeface="Open Sans"/>
                <a:cs typeface="Open Sans"/>
                <a:sym typeface="Open Sans"/>
              </a:rPr>
              <a:t>Reminder! Late work is only accepted up to 3 days late!!!</a:t>
            </a:r>
            <a:endParaRPr sz="2000" i="1">
              <a:solidFill>
                <a:schemeClr val="dk1"/>
              </a:solidFill>
              <a:latin typeface="Open Sans"/>
              <a:ea typeface="Open Sans"/>
              <a:cs typeface="Open Sans"/>
              <a:sym typeface="Open Sans"/>
            </a:endParaRPr>
          </a:p>
          <a:p>
            <a:pPr marL="0" lvl="0" indent="0" algn="l" rtl="0">
              <a:lnSpc>
                <a:spcPct val="100000"/>
              </a:lnSpc>
              <a:spcBef>
                <a:spcPts val="600"/>
              </a:spcBef>
              <a:spcAft>
                <a:spcPts val="600"/>
              </a:spcAft>
              <a:buNone/>
            </a:pPr>
            <a:r>
              <a:rPr lang="en" sz="2000" i="1">
                <a:solidFill>
                  <a:schemeClr val="dk1"/>
                </a:solidFill>
                <a:latin typeface="Open Sans"/>
                <a:ea typeface="Open Sans"/>
                <a:cs typeface="Open Sans"/>
                <a:sym typeface="Open Sans"/>
              </a:rPr>
              <a:t>Midterms are next week!</a:t>
            </a:r>
            <a:endParaRPr sz="2000" i="1">
              <a:solidFill>
                <a:schemeClr val="dk1"/>
              </a:solidFill>
              <a:latin typeface="Open Sans"/>
              <a:ea typeface="Open Sans"/>
              <a:cs typeface="Open Sans"/>
              <a:sym typeface="Open San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38"/>
          <p:cNvSpPr txBox="1">
            <a:spLocks noGrp="1"/>
          </p:cNvSpPr>
          <p:nvPr>
            <p:ph type="title"/>
          </p:nvPr>
        </p:nvSpPr>
        <p:spPr>
          <a:xfrm>
            <a:off x="311700" y="3647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b="1">
                <a:solidFill>
                  <a:schemeClr val="accent4"/>
                </a:solidFill>
              </a:rPr>
              <a:t>Reflection</a:t>
            </a:r>
            <a:endParaRPr sz="4800" b="1">
              <a:solidFill>
                <a:schemeClr val="accent4"/>
              </a:solidFill>
            </a:endParaRPr>
          </a:p>
        </p:txBody>
      </p:sp>
      <p:sp>
        <p:nvSpPr>
          <p:cNvPr id="185" name="Google Shape;185;p38"/>
          <p:cNvSpPr txBox="1">
            <a:spLocks noGrp="1"/>
          </p:cNvSpPr>
          <p:nvPr>
            <p:ph type="body" idx="1"/>
          </p:nvPr>
        </p:nvSpPr>
        <p:spPr>
          <a:xfrm>
            <a:off x="311700" y="1231833"/>
            <a:ext cx="8520600" cy="455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chemeClr val="dk1"/>
                </a:solidFill>
              </a:rPr>
              <a:t>On a separate sheet of paper:</a:t>
            </a:r>
            <a:endParaRPr sz="3000">
              <a:solidFill>
                <a:schemeClr val="dk1"/>
              </a:solidFill>
            </a:endParaRPr>
          </a:p>
          <a:p>
            <a:pPr marL="0" lvl="0" indent="0" algn="l" rtl="0">
              <a:spcBef>
                <a:spcPts val="1600"/>
              </a:spcBef>
              <a:spcAft>
                <a:spcPts val="0"/>
              </a:spcAft>
              <a:buNone/>
            </a:pPr>
            <a:r>
              <a:rPr lang="en" sz="3000">
                <a:solidFill>
                  <a:schemeClr val="dk1"/>
                </a:solidFill>
              </a:rPr>
              <a:t>Explain the relationship between interest rate, down payment, and length of the loan as it relates to car loans.</a:t>
            </a:r>
            <a:endParaRPr sz="3000">
              <a:solidFill>
                <a:schemeClr val="dk1"/>
              </a:solidFill>
            </a:endParaRPr>
          </a:p>
          <a:p>
            <a:pPr marL="0" lvl="0" indent="0" algn="l" rtl="0">
              <a:spcBef>
                <a:spcPts val="1600"/>
              </a:spcBef>
              <a:spcAft>
                <a:spcPts val="0"/>
              </a:spcAft>
              <a:buNone/>
            </a:pPr>
            <a:endParaRPr sz="3000">
              <a:solidFill>
                <a:schemeClr val="dk1"/>
              </a:solidFill>
            </a:endParaRPr>
          </a:p>
          <a:p>
            <a:pPr marL="0" lvl="0" indent="0" algn="l" rtl="0">
              <a:spcBef>
                <a:spcPts val="1600"/>
              </a:spcBef>
              <a:spcAft>
                <a:spcPts val="1600"/>
              </a:spcAft>
              <a:buNone/>
            </a:pPr>
            <a:r>
              <a:rPr lang="en" sz="3000">
                <a:solidFill>
                  <a:schemeClr val="dk1"/>
                </a:solidFill>
              </a:rPr>
              <a:t>This will be collected on your way out the door!</a:t>
            </a:r>
            <a:endParaRPr sz="300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6"/>
          <p:cNvSpPr txBox="1">
            <a:spLocks noGrp="1"/>
          </p:cNvSpPr>
          <p:nvPr>
            <p:ph type="ctrTitle"/>
          </p:nvPr>
        </p:nvSpPr>
        <p:spPr>
          <a:xfrm>
            <a:off x="311708" y="306967"/>
            <a:ext cx="8520600" cy="2736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b="1"/>
              <a:t>Buying a Car</a:t>
            </a:r>
            <a:endParaRPr b="1"/>
          </a:p>
        </p:txBody>
      </p:sp>
      <p:sp>
        <p:nvSpPr>
          <p:cNvPr id="109" name="Google Shape;109;p26"/>
          <p:cNvSpPr txBox="1">
            <a:spLocks noGrp="1"/>
          </p:cNvSpPr>
          <p:nvPr>
            <p:ph type="subTitle" idx="1"/>
          </p:nvPr>
        </p:nvSpPr>
        <p:spPr>
          <a:xfrm>
            <a:off x="311700" y="3093033"/>
            <a:ext cx="8520600" cy="1056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a:t>Basics of Car Loans</a:t>
            </a:r>
            <a:endParaRPr b="1"/>
          </a:p>
        </p:txBody>
      </p:sp>
      <p:sp>
        <p:nvSpPr>
          <p:cNvPr id="110" name="Google Shape;110;p26"/>
          <p:cNvSpPr txBox="1"/>
          <p:nvPr/>
        </p:nvSpPr>
        <p:spPr>
          <a:xfrm>
            <a:off x="1723800" y="4009850"/>
            <a:ext cx="5696400" cy="1299000"/>
          </a:xfrm>
          <a:prstGeom prst="rect">
            <a:avLst/>
          </a:prstGeom>
          <a:noFill/>
          <a:ln>
            <a:noFill/>
          </a:ln>
        </p:spPr>
        <p:txBody>
          <a:bodyPr spcFirstLastPara="1" wrap="square" lIns="91425" tIns="91425" rIns="91425" bIns="91425" anchor="ctr" anchorCtr="0">
            <a:noAutofit/>
          </a:bodyPr>
          <a:lstStyle/>
          <a:p>
            <a:pPr marL="0" lvl="0" indent="0" algn="ctr" rtl="0">
              <a:lnSpc>
                <a:spcPct val="115000"/>
              </a:lnSpc>
              <a:spcBef>
                <a:spcPts val="0"/>
              </a:spcBef>
              <a:spcAft>
                <a:spcPts val="1600"/>
              </a:spcAft>
              <a:buNone/>
            </a:pPr>
            <a:r>
              <a:rPr lang="en" sz="1800" i="1">
                <a:solidFill>
                  <a:schemeClr val="dk1"/>
                </a:solidFill>
              </a:rPr>
              <a:t>Explore the effects of amount, interest rate, and length on your monthly car payment.</a:t>
            </a:r>
            <a:endParaRPr sz="1800" i="1">
              <a:solidFill>
                <a:schemeClr val="lt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7"/>
          <p:cNvSpPr txBox="1">
            <a:spLocks noGrp="1"/>
          </p:cNvSpPr>
          <p:nvPr>
            <p:ph type="title"/>
          </p:nvPr>
        </p:nvSpPr>
        <p:spPr>
          <a:xfrm>
            <a:off x="311700" y="4409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b="1">
                <a:solidFill>
                  <a:schemeClr val="accent4"/>
                </a:solidFill>
              </a:rPr>
              <a:t>Essential Question</a:t>
            </a:r>
            <a:endParaRPr sz="4800" b="1">
              <a:solidFill>
                <a:schemeClr val="accent4"/>
              </a:solidFill>
            </a:endParaRPr>
          </a:p>
        </p:txBody>
      </p:sp>
      <p:sp>
        <p:nvSpPr>
          <p:cNvPr id="116" name="Google Shape;116;p27"/>
          <p:cNvSpPr txBox="1">
            <a:spLocks noGrp="1"/>
          </p:cNvSpPr>
          <p:nvPr>
            <p:ph type="body" idx="1"/>
          </p:nvPr>
        </p:nvSpPr>
        <p:spPr>
          <a:xfrm>
            <a:off x="311700" y="1765230"/>
            <a:ext cx="8520600" cy="19611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000">
                <a:solidFill>
                  <a:schemeClr val="dk1"/>
                </a:solidFill>
              </a:rPr>
              <a:t>What is the relationship between interest rate, down payment, and time as it relates to your monthly car payment for a loan?</a:t>
            </a:r>
            <a:endParaRPr sz="3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8"/>
          <p:cNvSpPr txBox="1">
            <a:spLocks noGrp="1"/>
          </p:cNvSpPr>
          <p:nvPr>
            <p:ph type="title"/>
          </p:nvPr>
        </p:nvSpPr>
        <p:spPr>
          <a:xfrm>
            <a:off x="311700" y="212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b="1">
                <a:solidFill>
                  <a:schemeClr val="accent4"/>
                </a:solidFill>
              </a:rPr>
              <a:t>Car Loans</a:t>
            </a:r>
            <a:endParaRPr sz="4800" b="1">
              <a:solidFill>
                <a:schemeClr val="accent4"/>
              </a:solidFill>
            </a:endParaRPr>
          </a:p>
        </p:txBody>
      </p:sp>
      <p:sp>
        <p:nvSpPr>
          <p:cNvPr id="122" name="Google Shape;122;p28"/>
          <p:cNvSpPr txBox="1">
            <a:spLocks noGrp="1"/>
          </p:cNvSpPr>
          <p:nvPr>
            <p:ph type="body" idx="1"/>
          </p:nvPr>
        </p:nvSpPr>
        <p:spPr>
          <a:xfrm>
            <a:off x="311700" y="1155625"/>
            <a:ext cx="8520600" cy="5397300"/>
          </a:xfrm>
          <a:prstGeom prst="rect">
            <a:avLst/>
          </a:prstGeom>
        </p:spPr>
        <p:txBody>
          <a:bodyPr spcFirstLastPara="1" wrap="square" lIns="91425" tIns="91425" rIns="91425" bIns="91425" anchor="t" anchorCtr="0">
            <a:noAutofit/>
          </a:bodyPr>
          <a:lstStyle/>
          <a:p>
            <a:pPr marL="0" marR="139700" lvl="0" indent="0" algn="l" rtl="0">
              <a:lnSpc>
                <a:spcPct val="100000"/>
              </a:lnSpc>
              <a:spcBef>
                <a:spcPts val="600"/>
              </a:spcBef>
              <a:spcAft>
                <a:spcPts val="0"/>
              </a:spcAft>
              <a:buNone/>
            </a:pPr>
            <a:r>
              <a:rPr lang="en" sz="3000">
                <a:solidFill>
                  <a:schemeClr val="dk1"/>
                </a:solidFill>
              </a:rPr>
              <a:t>There are three variables that determine the monthly payment of a car loan. They are the </a:t>
            </a:r>
            <a:r>
              <a:rPr lang="en" sz="3000" b="1" u="sng">
                <a:solidFill>
                  <a:schemeClr val="dk1"/>
                </a:solidFill>
              </a:rPr>
              <a:t>interest rate</a:t>
            </a:r>
            <a:r>
              <a:rPr lang="en" sz="3000">
                <a:solidFill>
                  <a:schemeClr val="dk1"/>
                </a:solidFill>
              </a:rPr>
              <a:t>, the </a:t>
            </a:r>
            <a:r>
              <a:rPr lang="en" sz="3000" b="1" u="sng">
                <a:solidFill>
                  <a:schemeClr val="dk1"/>
                </a:solidFill>
              </a:rPr>
              <a:t>length of the loan</a:t>
            </a:r>
            <a:r>
              <a:rPr lang="en" sz="3000">
                <a:solidFill>
                  <a:schemeClr val="dk1"/>
                </a:solidFill>
              </a:rPr>
              <a:t>, and the </a:t>
            </a:r>
            <a:r>
              <a:rPr lang="en" sz="3000" b="1" u="sng">
                <a:solidFill>
                  <a:schemeClr val="dk1"/>
                </a:solidFill>
              </a:rPr>
              <a:t>amount of the loan</a:t>
            </a:r>
            <a:r>
              <a:rPr lang="en" sz="3000">
                <a:solidFill>
                  <a:schemeClr val="dk1"/>
                </a:solidFill>
              </a:rPr>
              <a:t>. </a:t>
            </a:r>
            <a:endParaRPr sz="3000">
              <a:solidFill>
                <a:schemeClr val="dk1"/>
              </a:solidFill>
            </a:endParaRPr>
          </a:p>
          <a:p>
            <a:pPr marL="0" marR="139700" lvl="0" indent="0" algn="l" rtl="0">
              <a:lnSpc>
                <a:spcPct val="100000"/>
              </a:lnSpc>
              <a:spcBef>
                <a:spcPts val="2500"/>
              </a:spcBef>
              <a:spcAft>
                <a:spcPts val="2500"/>
              </a:spcAft>
              <a:buNone/>
            </a:pPr>
            <a:r>
              <a:rPr lang="en" sz="3000">
                <a:solidFill>
                  <a:schemeClr val="dk1"/>
                </a:solidFill>
              </a:rPr>
              <a:t>Today, we will hold two of the variables constant as we change one. </a:t>
            </a:r>
            <a:endParaRPr sz="30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2">
                                            <p:txEl>
                                              <p:pRg st="0" end="0"/>
                                            </p:txEl>
                                          </p:spTgt>
                                        </p:tgtEl>
                                        <p:attrNameLst>
                                          <p:attrName>style.visibility</p:attrName>
                                        </p:attrNameLst>
                                      </p:cBhvr>
                                      <p:to>
                                        <p:strVal val="visible"/>
                                      </p:to>
                                    </p:set>
                                    <p:animEffect transition="in" filter="fade">
                                      <p:cBhvr>
                                        <p:cTn id="7" dur="1000"/>
                                        <p:tgtEl>
                                          <p:spTgt spid="1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2">
                                            <p:txEl>
                                              <p:pRg st="1" end="1"/>
                                            </p:txEl>
                                          </p:spTgt>
                                        </p:tgtEl>
                                        <p:attrNameLst>
                                          <p:attrName>style.visibility</p:attrName>
                                        </p:attrNameLst>
                                      </p:cBhvr>
                                      <p:to>
                                        <p:strVal val="visible"/>
                                      </p:to>
                                    </p:set>
                                    <p:animEffect transition="in" filter="fade">
                                      <p:cBhvr>
                                        <p:cTn id="12" dur="1000"/>
                                        <p:tgtEl>
                                          <p:spTgt spid="12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9"/>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b="1">
                <a:solidFill>
                  <a:schemeClr val="accent4"/>
                </a:solidFill>
              </a:rPr>
              <a:t>Monthly Payments</a:t>
            </a:r>
            <a:endParaRPr sz="4800" b="1">
              <a:solidFill>
                <a:schemeClr val="accent4"/>
              </a:solidFill>
            </a:endParaRPr>
          </a:p>
        </p:txBody>
      </p:sp>
      <p:sp>
        <p:nvSpPr>
          <p:cNvPr id="128" name="Google Shape;128;p29"/>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0" marR="139700" lvl="0" indent="0" algn="l" rtl="0">
              <a:lnSpc>
                <a:spcPct val="100000"/>
              </a:lnSpc>
              <a:spcBef>
                <a:spcPts val="600"/>
              </a:spcBef>
              <a:spcAft>
                <a:spcPts val="0"/>
              </a:spcAft>
              <a:buNone/>
            </a:pPr>
            <a:r>
              <a:rPr lang="en" sz="3000">
                <a:solidFill>
                  <a:schemeClr val="dk1"/>
                </a:solidFill>
              </a:rPr>
              <a:t>As a general guideline, your car payment should be </a:t>
            </a:r>
            <a:r>
              <a:rPr lang="en" sz="3000" b="1" u="sng">
                <a:solidFill>
                  <a:schemeClr val="dk1"/>
                </a:solidFill>
              </a:rPr>
              <a:t>no more than 15%</a:t>
            </a:r>
            <a:r>
              <a:rPr lang="en" sz="3000">
                <a:solidFill>
                  <a:schemeClr val="dk1"/>
                </a:solidFill>
              </a:rPr>
              <a:t> of your net monthly income (i.e. take home pay).</a:t>
            </a:r>
            <a:endParaRPr sz="3000">
              <a:solidFill>
                <a:schemeClr val="dk1"/>
              </a:solidFill>
            </a:endParaRPr>
          </a:p>
          <a:p>
            <a:pPr marL="0" marR="139700" lvl="0" indent="0" algn="l" rtl="0">
              <a:lnSpc>
                <a:spcPct val="100000"/>
              </a:lnSpc>
              <a:spcBef>
                <a:spcPts val="2500"/>
              </a:spcBef>
              <a:spcAft>
                <a:spcPts val="2500"/>
              </a:spcAft>
              <a:buNone/>
            </a:pPr>
            <a:r>
              <a:rPr lang="en" sz="3000">
                <a:solidFill>
                  <a:schemeClr val="dk1"/>
                </a:solidFill>
              </a:rPr>
              <a:t>Since we want to focus on the relationship between our variables today, we will calculate the monthly payments for the auto payment using an online calculator, instead of the formula.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30"/>
          <p:cNvSpPr txBox="1">
            <a:spLocks noGrp="1"/>
          </p:cNvSpPr>
          <p:nvPr>
            <p:ph type="title"/>
          </p:nvPr>
        </p:nvSpPr>
        <p:spPr>
          <a:xfrm>
            <a:off x="311700" y="3647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b="1">
                <a:solidFill>
                  <a:schemeClr val="accent4"/>
                </a:solidFill>
              </a:rPr>
              <a:t>Interest Rate</a:t>
            </a:r>
            <a:endParaRPr sz="4800" b="1">
              <a:solidFill>
                <a:schemeClr val="accent4"/>
              </a:solidFill>
            </a:endParaRPr>
          </a:p>
        </p:txBody>
      </p:sp>
      <p:sp>
        <p:nvSpPr>
          <p:cNvPr id="134" name="Google Shape;134;p30"/>
          <p:cNvSpPr txBox="1">
            <a:spLocks noGrp="1"/>
          </p:cNvSpPr>
          <p:nvPr>
            <p:ph type="body" idx="1"/>
          </p:nvPr>
        </p:nvSpPr>
        <p:spPr>
          <a:xfrm>
            <a:off x="311700" y="1308025"/>
            <a:ext cx="8431800" cy="12846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000">
                <a:solidFill>
                  <a:schemeClr val="dk1"/>
                </a:solidFill>
              </a:rPr>
              <a:t>Remember, this is directly affected by your credit score.</a:t>
            </a:r>
            <a:endParaRPr sz="3000">
              <a:solidFill>
                <a:schemeClr val="dk1"/>
              </a:solidFill>
            </a:endParaRPr>
          </a:p>
        </p:txBody>
      </p:sp>
      <p:sp>
        <p:nvSpPr>
          <p:cNvPr id="135" name="Google Shape;135;p30"/>
          <p:cNvSpPr txBox="1"/>
          <p:nvPr/>
        </p:nvSpPr>
        <p:spPr>
          <a:xfrm>
            <a:off x="153525" y="6341850"/>
            <a:ext cx="5266800" cy="366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accent5"/>
                </a:solidFill>
              </a:rPr>
              <a:t>*Rates given as of 9/6/17 from Capital One Auto Financing</a:t>
            </a:r>
            <a:endParaRPr>
              <a:solidFill>
                <a:schemeClr val="accent5"/>
              </a:solidFill>
            </a:endParaRPr>
          </a:p>
        </p:txBody>
      </p:sp>
      <p:sp>
        <p:nvSpPr>
          <p:cNvPr id="136" name="Google Shape;136;p30"/>
          <p:cNvSpPr txBox="1">
            <a:spLocks noGrp="1"/>
          </p:cNvSpPr>
          <p:nvPr>
            <p:ph type="body" idx="1"/>
          </p:nvPr>
        </p:nvSpPr>
        <p:spPr>
          <a:xfrm>
            <a:off x="1691750" y="2544600"/>
            <a:ext cx="4629900" cy="2913300"/>
          </a:xfrm>
          <a:prstGeom prst="rect">
            <a:avLst/>
          </a:prstGeom>
        </p:spPr>
        <p:txBody>
          <a:bodyPr spcFirstLastPara="1" wrap="square" lIns="91425" tIns="91425" rIns="91425" bIns="91425" anchor="t" anchorCtr="0">
            <a:noAutofit/>
          </a:bodyPr>
          <a:lstStyle/>
          <a:p>
            <a:pPr marL="457200" lvl="0" indent="-419100" algn="l" rtl="0">
              <a:spcBef>
                <a:spcPts val="0"/>
              </a:spcBef>
              <a:spcAft>
                <a:spcPts val="0"/>
              </a:spcAft>
              <a:buClr>
                <a:schemeClr val="dk1"/>
              </a:buClr>
              <a:buSzPts val="3000"/>
              <a:buChar char="●"/>
            </a:pPr>
            <a:r>
              <a:rPr lang="en" sz="3000">
                <a:solidFill>
                  <a:schemeClr val="dk1"/>
                </a:solidFill>
              </a:rPr>
              <a:t>Excellent*		3.24%</a:t>
            </a:r>
            <a:endParaRPr sz="3000">
              <a:solidFill>
                <a:schemeClr val="dk1"/>
              </a:solidFill>
            </a:endParaRPr>
          </a:p>
          <a:p>
            <a:pPr marL="457200" lvl="0" indent="-419100" algn="l" rtl="0">
              <a:spcBef>
                <a:spcPts val="0"/>
              </a:spcBef>
              <a:spcAft>
                <a:spcPts val="0"/>
              </a:spcAft>
              <a:buClr>
                <a:schemeClr val="dk1"/>
              </a:buClr>
              <a:buSzPts val="3000"/>
              <a:buChar char="●"/>
            </a:pPr>
            <a:r>
              <a:rPr lang="en" sz="3000">
                <a:solidFill>
                  <a:schemeClr val="dk1"/>
                </a:solidFill>
              </a:rPr>
              <a:t>Good			3.89%</a:t>
            </a:r>
            <a:endParaRPr sz="3000">
              <a:solidFill>
                <a:schemeClr val="dk1"/>
              </a:solidFill>
            </a:endParaRPr>
          </a:p>
          <a:p>
            <a:pPr marL="457200" lvl="0" indent="-419100" algn="l" rtl="0">
              <a:spcBef>
                <a:spcPts val="0"/>
              </a:spcBef>
              <a:spcAft>
                <a:spcPts val="0"/>
              </a:spcAft>
              <a:buClr>
                <a:schemeClr val="dk1"/>
              </a:buClr>
              <a:buSzPts val="3000"/>
              <a:buChar char="●"/>
            </a:pPr>
            <a:r>
              <a:rPr lang="en" sz="3000">
                <a:solidFill>
                  <a:schemeClr val="dk1"/>
                </a:solidFill>
              </a:rPr>
              <a:t>Fair* 				4.02%</a:t>
            </a:r>
            <a:endParaRPr sz="3000">
              <a:solidFill>
                <a:schemeClr val="dk1"/>
              </a:solidFill>
            </a:endParaRPr>
          </a:p>
          <a:p>
            <a:pPr marL="457200" lvl="0" indent="-419100" algn="l" rtl="0">
              <a:spcBef>
                <a:spcPts val="0"/>
              </a:spcBef>
              <a:spcAft>
                <a:spcPts val="0"/>
              </a:spcAft>
              <a:buClr>
                <a:schemeClr val="dk1"/>
              </a:buClr>
              <a:buSzPts val="3000"/>
              <a:buChar char="●"/>
            </a:pPr>
            <a:r>
              <a:rPr lang="en" sz="3000">
                <a:solidFill>
                  <a:schemeClr val="dk1"/>
                </a:solidFill>
              </a:rPr>
              <a:t>Bad*				7.70%</a:t>
            </a:r>
            <a:endParaRPr sz="3000">
              <a:solidFill>
                <a:schemeClr val="dk1"/>
              </a:solidFill>
            </a:endParaRPr>
          </a:p>
          <a:p>
            <a:pPr marL="457200" lvl="0" indent="-419100" algn="l" rtl="0">
              <a:spcBef>
                <a:spcPts val="0"/>
              </a:spcBef>
              <a:spcAft>
                <a:spcPts val="0"/>
              </a:spcAft>
              <a:buClr>
                <a:schemeClr val="dk1"/>
              </a:buClr>
              <a:buSzPts val="3000"/>
              <a:buChar char="●"/>
            </a:pPr>
            <a:r>
              <a:rPr lang="en" sz="3000">
                <a:solidFill>
                  <a:schemeClr val="dk1"/>
                </a:solidFill>
              </a:rPr>
              <a:t>Poor				9.09%</a:t>
            </a:r>
            <a:endParaRPr sz="30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6"/>
                                        </p:tgtEl>
                                        <p:attrNameLst>
                                          <p:attrName>style.visibility</p:attrName>
                                        </p:attrNameLst>
                                      </p:cBhvr>
                                      <p:to>
                                        <p:strVal val="visible"/>
                                      </p:to>
                                    </p:set>
                                    <p:animEffect transition="in" filter="fade">
                                      <p:cBhvr>
                                        <p:cTn id="7" dur="1500"/>
                                        <p:tgtEl>
                                          <p:spTgt spid="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31"/>
          <p:cNvSpPr txBox="1">
            <a:spLocks noGrp="1"/>
          </p:cNvSpPr>
          <p:nvPr>
            <p:ph type="title"/>
          </p:nvPr>
        </p:nvSpPr>
        <p:spPr>
          <a:xfrm>
            <a:off x="311700" y="3647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b="1">
                <a:solidFill>
                  <a:schemeClr val="accent4"/>
                </a:solidFill>
              </a:rPr>
              <a:t>Down Payment</a:t>
            </a:r>
            <a:endParaRPr sz="4800" b="1">
              <a:solidFill>
                <a:schemeClr val="accent4"/>
              </a:solidFill>
            </a:endParaRPr>
          </a:p>
        </p:txBody>
      </p:sp>
      <p:sp>
        <p:nvSpPr>
          <p:cNvPr id="142" name="Google Shape;142;p31"/>
          <p:cNvSpPr txBox="1">
            <a:spLocks noGrp="1"/>
          </p:cNvSpPr>
          <p:nvPr>
            <p:ph type="body" idx="1"/>
          </p:nvPr>
        </p:nvSpPr>
        <p:spPr>
          <a:xfrm>
            <a:off x="311700" y="1488271"/>
            <a:ext cx="8445900" cy="1783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000">
                <a:solidFill>
                  <a:schemeClr val="dk1"/>
                </a:solidFill>
              </a:rPr>
              <a:t>The more you put down, the less you have to borrow, so the lower your monthly payment will be.</a:t>
            </a:r>
            <a:endParaRPr sz="300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32"/>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b="1">
                <a:solidFill>
                  <a:schemeClr val="accent4"/>
                </a:solidFill>
              </a:rPr>
              <a:t>Length of Loan</a:t>
            </a:r>
            <a:endParaRPr sz="4800" b="1">
              <a:solidFill>
                <a:schemeClr val="accent4"/>
              </a:solidFill>
            </a:endParaRPr>
          </a:p>
        </p:txBody>
      </p:sp>
      <p:sp>
        <p:nvSpPr>
          <p:cNvPr id="148" name="Google Shape;148;p32"/>
          <p:cNvSpPr txBox="1">
            <a:spLocks noGrp="1"/>
          </p:cNvSpPr>
          <p:nvPr>
            <p:ph type="body" idx="1"/>
          </p:nvPr>
        </p:nvSpPr>
        <p:spPr>
          <a:xfrm>
            <a:off x="311700" y="1488271"/>
            <a:ext cx="8445900" cy="1783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000">
                <a:solidFill>
                  <a:schemeClr val="dk1"/>
                </a:solidFill>
              </a:rPr>
              <a:t>The longer the loan, the lower the monthly payment, but the higher the interest rate.</a:t>
            </a:r>
            <a:endParaRPr sz="3000">
              <a:solidFill>
                <a:schemeClr val="dk1"/>
              </a:solidFill>
            </a:endParaRPr>
          </a:p>
        </p:txBody>
      </p:sp>
      <p:pic>
        <p:nvPicPr>
          <p:cNvPr id="149" name="Google Shape;149;p32" descr="When budgeting for a car, think beyond the monthly payments and look at the full cost over the term of the loan.  &#10;&#10;Get tips to help you make informed decisions about car financing at: http://www.fcac-acfc.gc.ca/Eng/forConsumers/topics/creditLoans/Pages/financing-car.aspx &#10;&#10;Understanding your financial rights and responsibilities means no surprises. Find out more at Canada.ca/it-pays-to-know. &#10;&#10;Version française : https://youtu.be/u3ew1HhsMiw" title="How much car can you truly afford?">
            <a:hlinkClick r:id="rId3"/>
          </p:cNvPr>
          <p:cNvPicPr preferRelativeResize="0"/>
          <p:nvPr/>
        </p:nvPicPr>
        <p:blipFill>
          <a:blip r:embed="rId4">
            <a:alphaModFix/>
          </a:blip>
          <a:stretch>
            <a:fillRect/>
          </a:stretch>
        </p:blipFill>
        <p:spPr>
          <a:xfrm>
            <a:off x="4006825" y="2958550"/>
            <a:ext cx="4572000" cy="3429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pic>
        <p:nvPicPr>
          <p:cNvPr id="154" name="Google Shape;154;p33" descr="With a long-term car loan, you may still owe more than the value of the car when you want to trade it in. In that situation, you may be offered to add the remaining debt to a new loan. That means a bigger debt, possibly at a higher interest rate.&#10;&#10;Get tips to help you make informed decisions about car financing at: http://www.fcac-acfc.gc.ca/Eng/forConsumers/topics/creditLoans/Pages/financing-car.aspx. &#10;&#10;Understanding your financial rights and responsibilities means no surprises. Find out more at Canada.ca/it-pays-to-know. &#10;&#10;Version française : https://youtu.be/E2stiyimbPw" title="The risks of long-term car loans">
            <a:hlinkClick r:id="rId3"/>
          </p:cNvPr>
          <p:cNvPicPr preferRelativeResize="0"/>
          <p:nvPr/>
        </p:nvPicPr>
        <p:blipFill>
          <a:blip r:embed="rId4">
            <a:alphaModFix/>
          </a:blip>
          <a:stretch>
            <a:fillRect/>
          </a:stretch>
        </p:blipFill>
        <p:spPr>
          <a:xfrm>
            <a:off x="1684238" y="1760000"/>
            <a:ext cx="5775526" cy="4331650"/>
          </a:xfrm>
          <a:prstGeom prst="rect">
            <a:avLst/>
          </a:prstGeom>
          <a:noFill/>
          <a:ln>
            <a:noFill/>
          </a:ln>
        </p:spPr>
      </p:pic>
      <p:sp>
        <p:nvSpPr>
          <p:cNvPr id="155" name="Google Shape;155;p33"/>
          <p:cNvSpPr txBox="1">
            <a:spLocks noGrp="1"/>
          </p:cNvSpPr>
          <p:nvPr>
            <p:ph type="body" idx="1"/>
          </p:nvPr>
        </p:nvSpPr>
        <p:spPr>
          <a:xfrm>
            <a:off x="311700" y="274873"/>
            <a:ext cx="3762600" cy="1104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4800" b="1">
                <a:solidFill>
                  <a:schemeClr val="accent4"/>
                </a:solidFill>
              </a:rPr>
              <a:t>Be Careful!</a:t>
            </a:r>
            <a:endParaRPr sz="4800" b="1">
              <a:solidFill>
                <a:schemeClr val="accent4"/>
              </a:solidFill>
            </a:endParaRPr>
          </a:p>
        </p:txBody>
      </p:sp>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410</Words>
  <Application>Microsoft Office PowerPoint</Application>
  <PresentationFormat>On-screen Show (4:3)</PresentationFormat>
  <Paragraphs>60</Paragraphs>
  <Slides>14</Slides>
  <Notes>14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14</vt:i4>
      </vt:variant>
    </vt:vector>
  </HeadingPairs>
  <TitlesOfParts>
    <vt:vector size="19" baseType="lpstr">
      <vt:lpstr>Arial</vt:lpstr>
      <vt:lpstr>Sigmar One</vt:lpstr>
      <vt:lpstr>Open Sans</vt:lpstr>
      <vt:lpstr>Simple Dark</vt:lpstr>
      <vt:lpstr>Simple Light</vt:lpstr>
      <vt:lpstr>Warm-Up</vt:lpstr>
      <vt:lpstr>Buying a Car</vt:lpstr>
      <vt:lpstr>Essential Question</vt:lpstr>
      <vt:lpstr>Car Loans</vt:lpstr>
      <vt:lpstr>Monthly Payments</vt:lpstr>
      <vt:lpstr>Interest Rate</vt:lpstr>
      <vt:lpstr>Down Payment</vt:lpstr>
      <vt:lpstr>Length of Loan</vt:lpstr>
      <vt:lpstr>PowerPoint Presentation</vt:lpstr>
      <vt:lpstr>Calculations</vt:lpstr>
      <vt:lpstr>Calculations</vt:lpstr>
      <vt:lpstr>Car Dealerships are the Worst</vt:lpstr>
      <vt:lpstr>What to work on?</vt:lpstr>
      <vt:lpstr>Reflection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Warm-Up</dc:title>
  <dc:creator>Kristin Brown</dc:creator>
  <cp:lastModifiedBy>Kristin Brown</cp:lastModifiedBy>
  <cp:revision>1</cp:revision>
  <dcterms:modified xsi:type="dcterms:W3CDTF">2019-01-16T21:46:27Z</dcterms:modified>
</cp:coreProperties>
</file>