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embeddedFontLst>
    <p:embeddedFont>
      <p:font typeface="Arial Black" panose="020B0A04020102020204" pitchFamily="34" charset="0"/>
      <p:bold r:id="rId21"/>
    </p:embeddedFont>
    <p:embeddedFont>
      <p:font typeface="Old Standard TT" panose="020B0604020202020204" charset="0"/>
      <p:regular r:id="rId22"/>
      <p:bold r:id="rId23"/>
      <p:italic r:id="rId24"/>
    </p:embeddedFont>
    <p:embeddedFont>
      <p:font typeface="Proxima Nova" panose="020B0604020202020204" charset="0"/>
      <p:regular r:id="rId25"/>
      <p:bold r:id="rId26"/>
      <p:italic r:id="rId27"/>
      <p:boldItalic r:id="rId28"/>
    </p:embeddedFont>
    <p:embeddedFont>
      <p:font typeface="Arial Narrow" panose="020B060602020203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9F7C19B-F0BC-4F9F-9851-E20F82506173}">
  <a:tblStyle styleId="{C9F7C19B-F0BC-4F9F-9851-E20F82506173}"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9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txBox="1">
            <a:spLocks noGrp="1"/>
          </p:cNvSpPr>
          <p:nvPr>
            <p:ph type="ftr" idx="11"/>
          </p:nvPr>
        </p:nvSpPr>
        <p:spPr>
          <a:xfrm>
            <a:off x="0" y="8686800"/>
            <a:ext cx="29718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6" name="Google Shape;6;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None/>
            </a:pPr>
            <a:fld id="{00000000-1234-1234-1234-123412341234}" type="slidenum">
              <a:rPr lang="en-US" sz="2400" b="0" i="0" u="none" strike="noStrike" cap="none">
                <a:solidFill>
                  <a:srgbClr val="000000"/>
                </a:solidFill>
                <a:latin typeface="Times New Roman"/>
                <a:ea typeface="Times New Roman"/>
                <a:cs typeface="Times New Roman"/>
                <a:sym typeface="Times New Roman"/>
              </a:rPr>
              <a:t>‹#›</a:t>
            </a:fld>
            <a:endParaRPr/>
          </a:p>
        </p:txBody>
      </p:sp>
      <p:sp>
        <p:nvSpPr>
          <p:cNvPr id="7" name="Google Shape;7;n"/>
          <p:cNvSpPr txBox="1">
            <a:spLocks noGrp="1"/>
          </p:cNvSpPr>
          <p:nvPr>
            <p:ph type="hdr" idx="3"/>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200" b="0" i="0" u="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dt" idx="4"/>
          </p:nvPr>
        </p:nvSpPr>
        <p:spPr>
          <a:xfrm>
            <a:off x="3886200" y="0"/>
            <a:ext cx="2971800" cy="457200"/>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SzPts val="1400"/>
              <a:buNone/>
              <a:defRPr sz="1200" b="0" i="0" u="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9" name="Google Shape;9;n"/>
          <p:cNvSpPr>
            <a:spLocks noGrp="1" noRot="1" noChangeAspect="1"/>
          </p:cNvSpPr>
          <p:nvPr>
            <p:ph type="sldImg" idx="5"/>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
            <a:headEnd type="none" w="sm" len="sm"/>
            <a:tailEnd type="none" w="sm" len="sm"/>
          </a:ln>
        </p:spPr>
      </p:sp>
      <p:sp>
        <p:nvSpPr>
          <p:cNvPr id="10" name="Google Shape;10;n"/>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1" name="Google Shape;11;n"/>
          <p:cNvSpPr txBox="1">
            <a:spLocks noGrp="1"/>
          </p:cNvSpPr>
          <p:nvPr>
            <p:ph type="ftr" idx="6"/>
          </p:nvPr>
        </p:nvSpPr>
        <p:spPr>
          <a:xfrm>
            <a:off x="0" y="8686800"/>
            <a:ext cx="29718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200" b="0" i="0" u="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12" name="Google Shape;12;n"/>
          <p:cNvSpPr txBox="1">
            <a:spLocks noGrp="1"/>
          </p:cNvSpPr>
          <p:nvPr>
            <p:ph type="sldNum" idx="7"/>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a:t>
            </a:fld>
            <a:endParaRPr/>
          </a:p>
        </p:txBody>
      </p:sp>
    </p:spTree>
    <p:extLst>
      <p:ext uri="{BB962C8B-B14F-4D97-AF65-F5344CB8AC3E}">
        <p14:creationId xmlns:p14="http://schemas.microsoft.com/office/powerpoint/2010/main" val="360193980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9" name="Google Shape;6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db69ce754_0_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g1db69ce754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d41992644_0_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g1d4199264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d41992644_0_119: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12</a:t>
            </a:fld>
            <a:endParaRPr sz="1400">
              <a:latin typeface="Arial"/>
              <a:ea typeface="Arial"/>
              <a:cs typeface="Arial"/>
              <a:sym typeface="Arial"/>
            </a:endParaRPr>
          </a:p>
        </p:txBody>
      </p:sp>
      <p:sp>
        <p:nvSpPr>
          <p:cNvPr id="157" name="Google Shape;157;g1d41992644_0_1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d41992644_0_11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g1d41992644_0_119:notes"/>
          <p:cNvSpPr txBox="1">
            <a:spLocks noGrp="1"/>
          </p:cNvSpPr>
          <p:nvPr>
            <p:ph type="sldNum" idx="3"/>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sz="14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3: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d41992644_0_9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g1d41992644_0_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d41992644_0_104: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rgbClr val="000000"/>
              </a:buClr>
              <a:buFont typeface="Arial"/>
              <a:buNone/>
            </a:pPr>
            <a:fld id="{00000000-1234-1234-1234-123412341234}" type="slidenum">
              <a:rPr lang="en-US"/>
              <a:t>15</a:t>
            </a:fld>
            <a:endParaRPr sz="1400">
              <a:latin typeface="Arial"/>
              <a:ea typeface="Arial"/>
              <a:cs typeface="Arial"/>
              <a:sym typeface="Arial"/>
            </a:endParaRPr>
          </a:p>
        </p:txBody>
      </p:sp>
      <p:sp>
        <p:nvSpPr>
          <p:cNvPr id="186" name="Google Shape;186;g1d41992644_0_1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d41992644_0_10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1d41992644_0_104:notes"/>
          <p:cNvSpPr txBox="1">
            <a:spLocks noGrp="1"/>
          </p:cNvSpPr>
          <p:nvPr>
            <p:ph type="sldNum" idx="3"/>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Times New Roman"/>
              <a:buNone/>
            </a:pPr>
            <a:fld id="{00000000-1234-1234-1234-123412341234}" type="slidenum">
              <a:rPr lang="en-US"/>
              <a:t>15</a:t>
            </a:fld>
            <a:endParaRPr sz="1400">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d41992644_0_9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1d41992644_0_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44cb6e04ab_0_7: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44cb6e04ab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44c207a50c_0_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44c207a50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f1b5656f5_0_264: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6" name="Google Shape;76;g1f1b5656f5_0_2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f1b5656f5_0_24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g1f1b5656f5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f1b5656f5_0_27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g1f1b5656f5_0_2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db69ce754_0_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1db69ce75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d41992644_0_16: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7</a:t>
            </a:fld>
            <a:endParaRPr sz="1400">
              <a:latin typeface="Arial"/>
              <a:ea typeface="Arial"/>
              <a:cs typeface="Arial"/>
              <a:sym typeface="Arial"/>
            </a:endParaRPr>
          </a:p>
        </p:txBody>
      </p:sp>
      <p:sp>
        <p:nvSpPr>
          <p:cNvPr id="111" name="Google Shape;111;g1d41992644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d41992644_0_1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900" i="1">
                <a:highlight>
                  <a:srgbClr val="FFFFFF"/>
                </a:highlight>
                <a:latin typeface="Proxima Nova"/>
                <a:ea typeface="Proxima Nova"/>
                <a:cs typeface="Proxima Nova"/>
                <a:sym typeface="Proxima Nova"/>
              </a:rPr>
              <a:t>Jim Dalrymple via Zillow data:  </a:t>
            </a:r>
            <a:r>
              <a:rPr lang="en-US" sz="1300">
                <a:solidFill>
                  <a:srgbClr val="222222"/>
                </a:solidFill>
                <a:highlight>
                  <a:srgbClr val="FFFFFF"/>
                </a:highlight>
                <a:latin typeface="Proxima Nova"/>
                <a:ea typeface="Proxima Nova"/>
                <a:cs typeface="Proxima Nova"/>
                <a:sym typeface="Proxima Nova"/>
              </a:rPr>
              <a:t>The graph below shows that renters in L.A. pay an average of 48.9% of their income on housing. By comparison, people in New York and northern New Jersey spend an average of 41.3% of their income on rent, while in San Francisco the average is 46.7%.</a:t>
            </a:r>
            <a:endParaRPr/>
          </a:p>
        </p:txBody>
      </p:sp>
      <p:sp>
        <p:nvSpPr>
          <p:cNvPr id="113" name="Google Shape;113;g1d41992644_0_16:notes"/>
          <p:cNvSpPr txBox="1">
            <a:spLocks noGrp="1"/>
          </p:cNvSpPr>
          <p:nvPr>
            <p:ph type="sldNum" idx="3"/>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sz="14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d41992644_0_8: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rgbClr val="000000"/>
              </a:buClr>
              <a:buFont typeface="Arial"/>
              <a:buNone/>
            </a:pPr>
            <a:fld id="{00000000-1234-1234-1234-123412341234}" type="slidenum">
              <a:rPr lang="en-US"/>
              <a:t>8</a:t>
            </a:fld>
            <a:endParaRPr sz="1400">
              <a:latin typeface="Arial"/>
              <a:ea typeface="Arial"/>
              <a:cs typeface="Arial"/>
              <a:sym typeface="Arial"/>
            </a:endParaRPr>
          </a:p>
        </p:txBody>
      </p:sp>
      <p:sp>
        <p:nvSpPr>
          <p:cNvPr id="121" name="Google Shape;121;g1d41992644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d41992644_0_8: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1d41992644_0_8:notes"/>
          <p:cNvSpPr txBox="1">
            <a:spLocks noGrp="1"/>
          </p:cNvSpPr>
          <p:nvPr>
            <p:ph type="sldNum" idx="3"/>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Times New Roman"/>
              <a:buNone/>
            </a:pPr>
            <a:fld id="{00000000-1234-1234-1234-123412341234}" type="slidenum">
              <a:rPr lang="en-US"/>
              <a:t>8</a:t>
            </a:fld>
            <a:endParaRPr sz="14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d41992644_0_32: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fld id="{00000000-1234-1234-1234-123412341234}" type="slidenum">
              <a:rPr lang="en-US"/>
              <a:t>9</a:t>
            </a:fld>
            <a:endParaRPr sz="1400">
              <a:latin typeface="Arial"/>
              <a:ea typeface="Arial"/>
              <a:cs typeface="Arial"/>
              <a:sym typeface="Arial"/>
            </a:endParaRPr>
          </a:p>
        </p:txBody>
      </p:sp>
      <p:sp>
        <p:nvSpPr>
          <p:cNvPr id="131" name="Google Shape;131;g1d41992644_0_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d41992644_0_32: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g1d41992644_0_32:notes"/>
          <p:cNvSpPr txBox="1">
            <a:spLocks noGrp="1"/>
          </p:cNvSpPr>
          <p:nvPr>
            <p:ph type="sldNum" idx="3"/>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sz="14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p:nvPr/>
        </p:nvSpPr>
        <p:spPr>
          <a:xfrm>
            <a:off x="0" y="133"/>
            <a:ext cx="9144000" cy="2282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 name="Google Shape;19;p2"/>
          <p:cNvCxnSpPr/>
          <p:nvPr/>
        </p:nvCxnSpPr>
        <p:spPr>
          <a:xfrm>
            <a:off x="641934" y="4796667"/>
            <a:ext cx="390300" cy="0"/>
          </a:xfrm>
          <a:prstGeom prst="straightConnector1">
            <a:avLst/>
          </a:prstGeom>
          <a:noFill/>
          <a:ln w="28575" cap="flat" cmpd="sng">
            <a:solidFill>
              <a:schemeClr val="accent1"/>
            </a:solidFill>
            <a:prstDash val="solid"/>
            <a:round/>
            <a:headEnd type="none" w="sm" len="sm"/>
            <a:tailEnd type="none" w="sm" len="sm"/>
          </a:ln>
        </p:spPr>
      </p:cxnSp>
      <p:sp>
        <p:nvSpPr>
          <p:cNvPr id="20" name="Google Shape;20;p2"/>
          <p:cNvSpPr txBox="1">
            <a:spLocks noGrp="1"/>
          </p:cNvSpPr>
          <p:nvPr>
            <p:ph type="ctrTitle"/>
          </p:nvPr>
        </p:nvSpPr>
        <p:spPr>
          <a:xfrm>
            <a:off x="512700" y="2524400"/>
            <a:ext cx="8118600" cy="20304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21" name="Google Shape;21;p2"/>
          <p:cNvSpPr txBox="1">
            <a:spLocks noGrp="1"/>
          </p:cNvSpPr>
          <p:nvPr>
            <p:ph type="subTitle" idx="1"/>
          </p:nvPr>
        </p:nvSpPr>
        <p:spPr>
          <a:xfrm>
            <a:off x="512700" y="5120852"/>
            <a:ext cx="8118600" cy="10500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22" name="Google Shape;2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311700" y="1386200"/>
            <a:ext cx="8520600" cy="2808300"/>
          </a:xfrm>
          <a:prstGeom prst="rect">
            <a:avLst/>
          </a:prstGeom>
        </p:spPr>
        <p:txBody>
          <a:bodyPr spcFirstLastPara="1" wrap="square" lIns="91425" tIns="91425" rIns="91425" bIns="91425" anchor="b"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9" name="Google Shape;59;p11"/>
          <p:cNvSpPr txBox="1">
            <a:spLocks noGrp="1"/>
          </p:cNvSpPr>
          <p:nvPr>
            <p:ph type="body" idx="1"/>
          </p:nvPr>
        </p:nvSpPr>
        <p:spPr>
          <a:xfrm>
            <a:off x="311700" y="43045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ext on left, text on right">
  <p:cSld name="TITLE_AND_TWO_COLUMNS_1">
    <p:spTree>
      <p:nvGrpSpPr>
        <p:cNvPr id="1" name="Shape 63"/>
        <p:cNvGrpSpPr/>
        <p:nvPr/>
      </p:nvGrpSpPr>
      <p:grpSpPr>
        <a:xfrm>
          <a:off x="0" y="0"/>
          <a:ext cx="0" cy="0"/>
          <a:chOff x="0" y="0"/>
          <a:chExt cx="0" cy="0"/>
        </a:xfrm>
      </p:grpSpPr>
      <p:sp>
        <p:nvSpPr>
          <p:cNvPr id="64" name="Google Shape;64;p13"/>
          <p:cNvSpPr txBox="1">
            <a:spLocks noGrp="1"/>
          </p:cNvSpPr>
          <p:nvPr>
            <p:ph type="dt" idx="10"/>
          </p:nvPr>
        </p:nvSpPr>
        <p:spPr>
          <a:xfrm>
            <a:off x="7010400" y="4114800"/>
            <a:ext cx="19050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400" b="0" i="0" u="none">
                <a:solidFill>
                  <a:schemeClr val="dk1"/>
                </a:solidFill>
                <a:latin typeface="Arial Narrow"/>
                <a:ea typeface="Arial Narrow"/>
                <a:cs typeface="Arial Narrow"/>
                <a:sym typeface="Arial Narrow"/>
              </a:defRPr>
            </a:lvl1pPr>
            <a:lvl2pPr marL="457200" marR="0" lvl="1"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65" name="Google Shape;65;p13"/>
          <p:cNvSpPr txBox="1">
            <a:spLocks noGrp="1"/>
          </p:cNvSpPr>
          <p:nvPr>
            <p:ph type="ftr" idx="11"/>
          </p:nvPr>
        </p:nvSpPr>
        <p:spPr>
          <a:xfrm>
            <a:off x="6553200" y="4800600"/>
            <a:ext cx="2362200" cy="457200"/>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SzPts val="1400"/>
              <a:buNone/>
              <a:defRPr sz="1400" b="0" i="0" u="none">
                <a:solidFill>
                  <a:schemeClr val="dk1"/>
                </a:solidFill>
                <a:latin typeface="Arial Narrow"/>
                <a:ea typeface="Arial Narrow"/>
                <a:cs typeface="Arial Narrow"/>
                <a:sym typeface="Arial Narrow"/>
              </a:defRPr>
            </a:lvl1pPr>
            <a:lvl2pPr marL="457200" marR="0" lvl="1"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66" name="Google Shape;66;p13"/>
          <p:cNvSpPr txBox="1">
            <a:spLocks noGrp="1"/>
          </p:cNvSpPr>
          <p:nvPr>
            <p:ph type="sldNum" idx="12"/>
          </p:nvPr>
        </p:nvSpPr>
        <p:spPr>
          <a:xfrm>
            <a:off x="0" y="6400800"/>
            <a:ext cx="2011500" cy="457200"/>
          </a:xfrm>
          <a:prstGeom prst="rect">
            <a:avLst/>
          </a:prstGeom>
          <a:solidFill>
            <a:schemeClr val="dk1"/>
          </a:solid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1pPr>
            <a:lvl2pPr marL="0" marR="0" lvl="1"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2pPr>
            <a:lvl3pPr marL="0" marR="0" lvl="2"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3pPr>
            <a:lvl4pPr marL="0" marR="0" lvl="3"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4pPr>
            <a:lvl5pPr marL="0" marR="0" lvl="4"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5pPr>
            <a:lvl6pPr marL="0" marR="0" lvl="5"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6pPr>
            <a:lvl7pPr marL="0" marR="0" lvl="6"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7pPr>
            <a:lvl8pPr marL="0" marR="0" lvl="7"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8pPr>
            <a:lvl9pPr marL="0" marR="0" lvl="8" indent="0" algn="l" rtl="0">
              <a:lnSpc>
                <a:spcPct val="100000"/>
              </a:lnSpc>
              <a:spcBef>
                <a:spcPts val="0"/>
              </a:spcBef>
              <a:spcAft>
                <a:spcPts val="0"/>
              </a:spcAft>
              <a:buNone/>
              <a:defRPr sz="2400" b="0" i="0" u="none">
                <a:solidFill>
                  <a:srgbClr val="FFCC00"/>
                </a:solidFill>
                <a:latin typeface="Arial Narrow"/>
                <a:ea typeface="Arial Narrow"/>
                <a:cs typeface="Arial Narrow"/>
                <a:sym typeface="Arial Narrow"/>
              </a:defRPr>
            </a:lvl9pPr>
          </a:lstStyle>
          <a:p>
            <a:pPr marL="0" lvl="0" indent="0" algn="l" rtl="0">
              <a:spcBef>
                <a:spcPts val="0"/>
              </a:spcBef>
              <a:spcAft>
                <a:spcPts val="0"/>
              </a:spcAft>
              <a:buNone/>
            </a:pPr>
            <a:fld id="{00000000-1234-1234-1234-123412341234}" type="slidenum">
              <a:rPr lang="en-US"/>
              <a:t>‹#›</a:t>
            </a:fld>
            <a:endParaRPr sz="1000">
              <a:solidFill>
                <a:schemeClr val="dk1"/>
              </a:solidFill>
              <a:latin typeface="Old Standard TT"/>
              <a:ea typeface="Old Standard TT"/>
              <a:cs typeface="Old Standard TT"/>
              <a:sym typeface="Old Standard T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cxnSp>
        <p:nvCxnSpPr>
          <p:cNvPr id="24" name="Google Shape;24;p3"/>
          <p:cNvCxnSpPr/>
          <p:nvPr/>
        </p:nvCxnSpPr>
        <p:spPr>
          <a:xfrm>
            <a:off x="641934" y="4796667"/>
            <a:ext cx="390300" cy="0"/>
          </a:xfrm>
          <a:prstGeom prst="straightConnector1">
            <a:avLst/>
          </a:prstGeom>
          <a:noFill/>
          <a:ln w="28575" cap="flat" cmpd="sng">
            <a:solidFill>
              <a:schemeClr val="lt2"/>
            </a:solidFill>
            <a:prstDash val="solid"/>
            <a:round/>
            <a:headEnd type="none" w="sm" len="sm"/>
            <a:tailEnd type="none" w="sm" len="sm"/>
          </a:ln>
        </p:spPr>
      </p:cxnSp>
      <p:sp>
        <p:nvSpPr>
          <p:cNvPr id="25" name="Google Shape;25;p3"/>
          <p:cNvSpPr txBox="1">
            <a:spLocks noGrp="1"/>
          </p:cNvSpPr>
          <p:nvPr>
            <p:ph type="title"/>
          </p:nvPr>
        </p:nvSpPr>
        <p:spPr>
          <a:xfrm>
            <a:off x="512700" y="2524400"/>
            <a:ext cx="8118600" cy="20304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26" name="Google Shape;26;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7"/>
        <p:cNvGrpSpPr/>
        <p:nvPr/>
      </p:nvGrpSpPr>
      <p:grpSpPr>
        <a:xfrm>
          <a:off x="0" y="0"/>
          <a:ext cx="0" cy="0"/>
          <a:chOff x="0" y="0"/>
          <a:chExt cx="0" cy="0"/>
        </a:xfrm>
      </p:grpSpPr>
      <p:sp>
        <p:nvSpPr>
          <p:cNvPr id="28" name="Google Shape;28;p4"/>
          <p:cNvSpPr/>
          <p:nvPr/>
        </p:nvSpPr>
        <p:spPr>
          <a:xfrm>
            <a:off x="0" y="6727600"/>
            <a:ext cx="9144000" cy="130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txBox="1">
            <a:spLocks noGrp="1"/>
          </p:cNvSpPr>
          <p:nvPr>
            <p:ph type="title"/>
          </p:nvPr>
        </p:nvSpPr>
        <p:spPr>
          <a:xfrm>
            <a:off x="311700" y="593367"/>
            <a:ext cx="8520600" cy="8175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311700" y="1562133"/>
            <a:ext cx="8520600" cy="4529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1" name="Google Shape;31;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311700" y="593367"/>
            <a:ext cx="8520600" cy="8175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4" name="Google Shape;34;p5"/>
          <p:cNvSpPr txBox="1">
            <a:spLocks noGrp="1"/>
          </p:cNvSpPr>
          <p:nvPr>
            <p:ph type="body" idx="1"/>
          </p:nvPr>
        </p:nvSpPr>
        <p:spPr>
          <a:xfrm>
            <a:off x="311700" y="1562233"/>
            <a:ext cx="3999900" cy="4529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5"/>
          <p:cNvSpPr txBox="1">
            <a:spLocks noGrp="1"/>
          </p:cNvSpPr>
          <p:nvPr>
            <p:ph type="body" idx="2"/>
          </p:nvPr>
        </p:nvSpPr>
        <p:spPr>
          <a:xfrm>
            <a:off x="4832400" y="1562233"/>
            <a:ext cx="3999900" cy="4529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11700" y="593367"/>
            <a:ext cx="8520600" cy="8175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9" name="Google Shape;39;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490250" y="701800"/>
            <a:ext cx="5604000" cy="5454300"/>
          </a:xfrm>
          <a:prstGeom prst="rect">
            <a:avLst/>
          </a:prstGeom>
        </p:spPr>
        <p:txBody>
          <a:bodyPr spcFirstLastPara="1" wrap="square" lIns="91425" tIns="91425" rIns="91425" bIns="91425" anchor="ctr" anchorCtr="0"/>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46" name="Google Shape;46;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7"/>
        <p:cNvGrpSpPr/>
        <p:nvPr/>
      </p:nvGrpSpPr>
      <p:grpSpPr>
        <a:xfrm>
          <a:off x="0" y="0"/>
          <a:ext cx="0" cy="0"/>
          <a:chOff x="0" y="0"/>
          <a:chExt cx="0" cy="0"/>
        </a:xfrm>
      </p:grpSpPr>
      <p:sp>
        <p:nvSpPr>
          <p:cNvPr id="48" name="Google Shape;48;p9"/>
          <p:cNvSpPr/>
          <p:nvPr/>
        </p:nvSpPr>
        <p:spPr>
          <a:xfrm>
            <a:off x="4572000" y="-33"/>
            <a:ext cx="4572000" cy="6858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9" name="Google Shape;49;p9"/>
          <p:cNvCxnSpPr/>
          <p:nvPr/>
        </p:nvCxnSpPr>
        <p:spPr>
          <a:xfrm>
            <a:off x="5029675" y="5994000"/>
            <a:ext cx="686400" cy="0"/>
          </a:xfrm>
          <a:prstGeom prst="straightConnector1">
            <a:avLst/>
          </a:prstGeom>
          <a:noFill/>
          <a:ln w="19050" cap="flat" cmpd="sng">
            <a:solidFill>
              <a:schemeClr val="lt2"/>
            </a:solidFill>
            <a:prstDash val="solid"/>
            <a:round/>
            <a:headEnd type="none" w="sm" len="sm"/>
            <a:tailEnd type="none" w="sm" len="sm"/>
          </a:ln>
        </p:spPr>
      </p:cxnSp>
      <p:sp>
        <p:nvSpPr>
          <p:cNvPr id="50" name="Google Shape;50;p9"/>
          <p:cNvSpPr txBox="1">
            <a:spLocks noGrp="1"/>
          </p:cNvSpPr>
          <p:nvPr>
            <p:ph type="title"/>
          </p:nvPr>
        </p:nvSpPr>
        <p:spPr>
          <a:xfrm>
            <a:off x="265500" y="1843133"/>
            <a:ext cx="4045200" cy="17775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51" name="Google Shape;51;p9"/>
          <p:cNvSpPr txBox="1">
            <a:spLocks noGrp="1"/>
          </p:cNvSpPr>
          <p:nvPr>
            <p:ph type="subTitle" idx="1"/>
          </p:nvPr>
        </p:nvSpPr>
        <p:spPr>
          <a:xfrm>
            <a:off x="265500" y="3692001"/>
            <a:ext cx="4045200" cy="1794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965600"/>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53" name="Google Shape;53;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4"/>
        <p:cNvGrpSpPr/>
        <p:nvPr/>
      </p:nvGrpSpPr>
      <p:grpSpPr>
        <a:xfrm>
          <a:off x="0" y="0"/>
          <a:ext cx="0" cy="0"/>
          <a:chOff x="0" y="0"/>
          <a:chExt cx="0" cy="0"/>
        </a:xfrm>
      </p:grpSpPr>
      <p:sp>
        <p:nvSpPr>
          <p:cNvPr id="55" name="Google Shape;55;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56" name="Google Shape;56;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rgbClr val="FFFFFF"/>
        </a:solidFill>
        <a:effectLst/>
      </p:bgPr>
    </p:bg>
    <p:spTree>
      <p:nvGrpSpPr>
        <p:cNvPr id="1" name="Shape 13"/>
        <p:cNvGrpSpPr/>
        <p:nvPr/>
      </p:nvGrpSpPr>
      <p:grpSpPr>
        <a:xfrm>
          <a:off x="0" y="0"/>
          <a:ext cx="0" cy="0"/>
          <a:chOff x="0" y="0"/>
          <a:chExt cx="0" cy="0"/>
        </a:xfrm>
      </p:grpSpPr>
      <p:sp>
        <p:nvSpPr>
          <p:cNvPr id="14" name="Google Shape;14;p1"/>
          <p:cNvSpPr txBox="1">
            <a:spLocks noGrp="1"/>
          </p:cNvSpPr>
          <p:nvPr>
            <p:ph type="title"/>
          </p:nvPr>
        </p:nvSpPr>
        <p:spPr>
          <a:xfrm>
            <a:off x="311700" y="593367"/>
            <a:ext cx="8520600" cy="817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15" name="Google Shape;15;p1"/>
          <p:cNvSpPr txBox="1">
            <a:spLocks noGrp="1"/>
          </p:cNvSpPr>
          <p:nvPr>
            <p:ph type="body" idx="1"/>
          </p:nvPr>
        </p:nvSpPr>
        <p:spPr>
          <a:xfrm>
            <a:off x="311700" y="1562133"/>
            <a:ext cx="8520600" cy="4529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16" name="Google Shape;16;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www.buzzfeed.com/jimdalrympleii/los-angeles-is-facing-a-housing-affordability-crisis?scrlybrkr=865c79fd&amp;utm_term=.qovxz9jwYg#.qwP7rew3n9"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www.lao.ca.gov/reports/2015/finance/housing-costs/housing-costs.asp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ctrTitle"/>
          </p:nvPr>
        </p:nvSpPr>
        <p:spPr>
          <a:xfrm>
            <a:off x="1060050" y="378750"/>
            <a:ext cx="7023900" cy="1069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F7FAFB"/>
              </a:buClr>
              <a:buFont typeface="Arial"/>
              <a:buNone/>
            </a:pPr>
            <a:r>
              <a:rPr lang="en-US" sz="3200" b="1" i="0" u="none" strike="noStrike" cap="none">
                <a:solidFill>
                  <a:srgbClr val="F7FAFB"/>
                </a:solidFill>
                <a:latin typeface="Arial"/>
                <a:ea typeface="Arial"/>
                <a:cs typeface="Arial"/>
                <a:sym typeface="Arial"/>
              </a:rPr>
              <a:t>8-1</a:t>
            </a:r>
            <a:r>
              <a:rPr lang="en-US" sz="3200" b="1">
                <a:solidFill>
                  <a:srgbClr val="F8F8F8"/>
                </a:solidFill>
                <a:latin typeface="Arial"/>
                <a:ea typeface="Arial"/>
                <a:cs typeface="Arial"/>
                <a:sym typeface="Arial"/>
              </a:rPr>
              <a:t>  </a:t>
            </a:r>
            <a:r>
              <a:rPr lang="en-US" sz="4000" b="1" i="0" u="none" strike="noStrike" cap="none">
                <a:solidFill>
                  <a:srgbClr val="F8F8F8"/>
                </a:solidFill>
                <a:latin typeface="Arial"/>
                <a:ea typeface="Arial"/>
                <a:cs typeface="Arial"/>
                <a:sym typeface="Arial"/>
              </a:rPr>
              <a:t>FIND A PLACE TO LIVE</a:t>
            </a:r>
            <a:endParaRPr/>
          </a:p>
        </p:txBody>
      </p:sp>
      <p:sp>
        <p:nvSpPr>
          <p:cNvPr id="72" name="Google Shape;72;p14"/>
          <p:cNvSpPr txBox="1">
            <a:spLocks noGrp="1"/>
          </p:cNvSpPr>
          <p:nvPr>
            <p:ph type="subTitle" idx="1"/>
          </p:nvPr>
        </p:nvSpPr>
        <p:spPr>
          <a:xfrm>
            <a:off x="1060050" y="3097953"/>
            <a:ext cx="7542300" cy="2433600"/>
          </a:xfrm>
          <a:prstGeom prst="rect">
            <a:avLst/>
          </a:prstGeom>
          <a:noFill/>
          <a:ln>
            <a:noFill/>
          </a:ln>
        </p:spPr>
        <p:txBody>
          <a:bodyPr spcFirstLastPara="1" wrap="square" lIns="91425" tIns="45700" rIns="91425" bIns="45700" anchor="t" anchorCtr="0">
            <a:noAutofit/>
          </a:bodyPr>
          <a:lstStyle/>
          <a:p>
            <a:pPr marL="914400" marR="0" lvl="0" indent="-914400" algn="l" rtl="0">
              <a:lnSpc>
                <a:spcPct val="100000"/>
              </a:lnSpc>
              <a:spcBef>
                <a:spcPts val="0"/>
              </a:spcBef>
              <a:spcAft>
                <a:spcPts val="0"/>
              </a:spcAft>
              <a:buClr>
                <a:srgbClr val="3C518C"/>
              </a:buClr>
              <a:buFont typeface="Noto Sans Symbols"/>
              <a:buNone/>
            </a:pPr>
            <a:r>
              <a:rPr lang="en-US" sz="2800" b="1">
                <a:solidFill>
                  <a:srgbClr val="107DBC"/>
                </a:solidFill>
                <a:latin typeface="Arial Narrow"/>
                <a:ea typeface="Arial Narrow"/>
                <a:cs typeface="Arial Narrow"/>
                <a:sym typeface="Arial Narrow"/>
              </a:rPr>
              <a:t>C</a:t>
            </a:r>
            <a:r>
              <a:rPr lang="en-US" sz="2800" b="1" i="0" u="none" strike="noStrike" cap="none">
                <a:solidFill>
                  <a:srgbClr val="107DBC"/>
                </a:solidFill>
                <a:latin typeface="Arial Narrow"/>
                <a:ea typeface="Arial Narrow"/>
                <a:cs typeface="Arial Narrow"/>
                <a:sym typeface="Arial Narrow"/>
              </a:rPr>
              <a:t>alculate</a:t>
            </a:r>
            <a:r>
              <a:rPr lang="en-US" sz="2800" b="0" i="0" u="none" strike="noStrike" cap="none">
                <a:solidFill>
                  <a:srgbClr val="107DBC"/>
                </a:solidFill>
                <a:latin typeface="Arial Narrow"/>
                <a:ea typeface="Arial Narrow"/>
                <a:cs typeface="Arial Narrow"/>
                <a:sym typeface="Arial Narrow"/>
              </a:rPr>
              <a:t> </a:t>
            </a:r>
            <a:r>
              <a:rPr lang="en-US" sz="2800" b="0" i="0" u="none" strike="noStrike" cap="none">
                <a:solidFill>
                  <a:srgbClr val="A1AF19"/>
                </a:solidFill>
                <a:latin typeface="Arial Narrow"/>
                <a:ea typeface="Arial Narrow"/>
                <a:cs typeface="Arial Narrow"/>
                <a:sym typeface="Arial Narrow"/>
              </a:rPr>
              <a:t> </a:t>
            </a:r>
            <a:r>
              <a:rPr lang="en-US" sz="2800" b="1" i="0" u="none" strike="noStrike" cap="none">
                <a:solidFill>
                  <a:schemeClr val="dk1"/>
                </a:solidFill>
                <a:latin typeface="Arial Narrow"/>
                <a:ea typeface="Arial Narrow"/>
                <a:cs typeface="Arial Narrow"/>
                <a:sym typeface="Arial Narrow"/>
              </a:rPr>
              <a:t>the affordability of a monthly rent.  </a:t>
            </a:r>
            <a:r>
              <a:rPr lang="en-US" sz="2800" b="1" i="0" u="none" strike="noStrike" cap="none">
                <a:solidFill>
                  <a:srgbClr val="F8F8F8"/>
                </a:solidFill>
                <a:latin typeface="Arial Narrow"/>
                <a:ea typeface="Arial Narrow"/>
                <a:cs typeface="Arial Narrow"/>
                <a:sym typeface="Arial Narrow"/>
              </a:rPr>
              <a:t>  </a:t>
            </a:r>
            <a:endParaRPr/>
          </a:p>
          <a:p>
            <a:pPr marL="914400" marR="0" lvl="0" indent="-914400" algn="l" rtl="0">
              <a:lnSpc>
                <a:spcPct val="100000"/>
              </a:lnSpc>
              <a:spcBef>
                <a:spcPts val="560"/>
              </a:spcBef>
              <a:spcAft>
                <a:spcPts val="0"/>
              </a:spcAft>
              <a:buClr>
                <a:srgbClr val="3C518C"/>
              </a:buClr>
              <a:buFont typeface="Noto Sans Symbols"/>
              <a:buNone/>
            </a:pPr>
            <a:r>
              <a:rPr lang="en-US" sz="2800" b="1" i="0" u="none" strike="noStrike" cap="none">
                <a:solidFill>
                  <a:srgbClr val="107DBC"/>
                </a:solidFill>
                <a:latin typeface="Arial Narrow"/>
                <a:ea typeface="Arial Narrow"/>
                <a:cs typeface="Arial Narrow"/>
                <a:sym typeface="Arial Narrow"/>
              </a:rPr>
              <a:t>Determine</a:t>
            </a:r>
            <a:r>
              <a:rPr lang="en-US" sz="2800" b="1" i="0" u="none" strike="noStrike" cap="none">
                <a:solidFill>
                  <a:srgbClr val="F8F8F8"/>
                </a:solidFill>
                <a:latin typeface="Arial Narrow"/>
                <a:ea typeface="Arial Narrow"/>
                <a:cs typeface="Arial Narrow"/>
                <a:sym typeface="Arial Narrow"/>
              </a:rPr>
              <a:t>  </a:t>
            </a:r>
            <a:r>
              <a:rPr lang="en-US" sz="2800" b="1" i="0" u="none" strike="noStrike" cap="none">
                <a:solidFill>
                  <a:schemeClr val="dk1"/>
                </a:solidFill>
                <a:latin typeface="Arial Narrow"/>
                <a:ea typeface="Arial Narrow"/>
                <a:cs typeface="Arial Narrow"/>
                <a:sym typeface="Arial Narrow"/>
              </a:rPr>
              <a:t>the relationship between square</a:t>
            </a:r>
            <a:r>
              <a:rPr lang="en-US" sz="2800" b="1">
                <a:solidFill>
                  <a:schemeClr val="dk1"/>
                </a:solidFill>
                <a:latin typeface="Arial Narrow"/>
                <a:ea typeface="Arial Narrow"/>
                <a:cs typeface="Arial Narrow"/>
                <a:sym typeface="Arial Narrow"/>
              </a:rPr>
              <a:t> </a:t>
            </a:r>
            <a:r>
              <a:rPr lang="en-US" sz="2800" b="1" i="0" u="none" strike="noStrike" cap="none">
                <a:solidFill>
                  <a:schemeClr val="dk1"/>
                </a:solidFill>
                <a:latin typeface="Arial Narrow"/>
                <a:ea typeface="Arial Narrow"/>
                <a:cs typeface="Arial Narrow"/>
                <a:sym typeface="Arial Narrow"/>
              </a:rPr>
              <a:t>footage and monthly rent.</a:t>
            </a:r>
            <a:endParaRPr/>
          </a:p>
          <a:p>
            <a:pPr marL="914400" marR="0" lvl="0" indent="-914400" algn="l" rtl="0">
              <a:lnSpc>
                <a:spcPct val="100000"/>
              </a:lnSpc>
              <a:spcBef>
                <a:spcPts val="560"/>
              </a:spcBef>
              <a:spcAft>
                <a:spcPts val="0"/>
              </a:spcAft>
              <a:buClr>
                <a:srgbClr val="3C518C"/>
              </a:buClr>
              <a:buFont typeface="Noto Sans Symbols"/>
              <a:buNone/>
            </a:pPr>
            <a:r>
              <a:rPr lang="en-US" sz="2800" b="1" i="0" u="none" strike="noStrike" cap="none">
                <a:solidFill>
                  <a:srgbClr val="107DBC"/>
                </a:solidFill>
                <a:latin typeface="Arial Narrow"/>
                <a:ea typeface="Arial Narrow"/>
                <a:cs typeface="Arial Narrow"/>
                <a:sym typeface="Arial Narrow"/>
              </a:rPr>
              <a:t>Determine  </a:t>
            </a:r>
            <a:r>
              <a:rPr lang="en-US" sz="2800" b="1" i="0" u="none" strike="noStrike" cap="none">
                <a:solidFill>
                  <a:schemeClr val="dk1"/>
                </a:solidFill>
                <a:latin typeface="Arial Narrow"/>
                <a:ea typeface="Arial Narrow"/>
                <a:cs typeface="Arial Narrow"/>
                <a:sym typeface="Arial Narrow"/>
              </a:rPr>
              <a:t>lease signing costs.</a:t>
            </a:r>
            <a:endParaRPr/>
          </a:p>
          <a:p>
            <a:pPr marL="914400" marR="0" lvl="0" indent="-914400" algn="l" rtl="0">
              <a:lnSpc>
                <a:spcPct val="100000"/>
              </a:lnSpc>
              <a:spcBef>
                <a:spcPts val="560"/>
              </a:spcBef>
              <a:spcAft>
                <a:spcPts val="0"/>
              </a:spcAft>
              <a:buClr>
                <a:srgbClr val="3C518C"/>
              </a:buClr>
              <a:buFont typeface="Noto Sans Symbols"/>
              <a:buNone/>
            </a:pPr>
            <a:endParaRPr sz="2800" b="1" i="0" u="none" strike="noStrike" cap="none">
              <a:solidFill>
                <a:schemeClr val="dk1"/>
              </a:solidFill>
              <a:latin typeface="Arial Narrow"/>
              <a:ea typeface="Arial Narrow"/>
              <a:cs typeface="Arial Narrow"/>
              <a:sym typeface="Arial Narrow"/>
            </a:endParaRPr>
          </a:p>
          <a:p>
            <a:pPr marL="914400" marR="0" lvl="0" indent="-914400" algn="l" rtl="0">
              <a:lnSpc>
                <a:spcPct val="100000"/>
              </a:lnSpc>
              <a:spcBef>
                <a:spcPts val="640"/>
              </a:spcBef>
              <a:spcAft>
                <a:spcPts val="0"/>
              </a:spcAft>
              <a:buClr>
                <a:srgbClr val="3C518C"/>
              </a:buClr>
              <a:buFont typeface="Noto Sans Symbols"/>
              <a:buNone/>
            </a:pPr>
            <a:endParaRPr sz="3200" b="1" i="0" u="none" strike="noStrike" cap="none">
              <a:solidFill>
                <a:schemeClr val="dk1"/>
              </a:solidFill>
              <a:latin typeface="Arial Narrow"/>
              <a:ea typeface="Arial Narrow"/>
              <a:cs typeface="Arial Narrow"/>
              <a:sym typeface="Arial Narrow"/>
            </a:endParaRPr>
          </a:p>
          <a:p>
            <a:pPr marL="342900" marR="0" lvl="0" indent="-139700" algn="l" rtl="0">
              <a:lnSpc>
                <a:spcPct val="100000"/>
              </a:lnSpc>
              <a:spcBef>
                <a:spcPts val="640"/>
              </a:spcBef>
              <a:spcAft>
                <a:spcPts val="0"/>
              </a:spcAft>
              <a:buClr>
                <a:srgbClr val="3C518C"/>
              </a:buClr>
              <a:buSzPts val="3200"/>
              <a:buFont typeface="Noto Sans Symbols"/>
              <a:buNone/>
            </a:pPr>
            <a:endParaRPr sz="3200" b="1" i="0" u="none" strike="noStrike" cap="none">
              <a:solidFill>
                <a:schemeClr val="dk1"/>
              </a:solidFill>
              <a:latin typeface="Arial Narrow"/>
              <a:ea typeface="Arial Narrow"/>
              <a:cs typeface="Arial Narrow"/>
              <a:sym typeface="Arial Narrow"/>
            </a:endParaRPr>
          </a:p>
        </p:txBody>
      </p:sp>
      <p:sp>
        <p:nvSpPr>
          <p:cNvPr id="73" name="Google Shape;73;p14"/>
          <p:cNvSpPr/>
          <p:nvPr/>
        </p:nvSpPr>
        <p:spPr>
          <a:xfrm>
            <a:off x="219800" y="1813325"/>
            <a:ext cx="4936500" cy="1069500"/>
          </a:xfrm>
          <a:prstGeom prst="ellipse">
            <a:avLst/>
          </a:prstGeom>
          <a:solidFill>
            <a:srgbClr val="CC3300"/>
          </a:solidFill>
          <a:ln w="9525" cap="flat" cmpd="sng">
            <a:solidFill>
              <a:srgbClr val="CC33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66CC"/>
              </a:buClr>
              <a:buFont typeface="Arial Black"/>
              <a:buNone/>
            </a:pPr>
            <a:r>
              <a:rPr lang="en-US" sz="3600" b="0" i="0" u="none">
                <a:solidFill>
                  <a:srgbClr val="F8F8F8"/>
                </a:solidFill>
                <a:latin typeface="Arial Black"/>
                <a:ea typeface="Arial Black"/>
                <a:cs typeface="Arial Black"/>
                <a:sym typeface="Arial Black"/>
              </a:rPr>
              <a:t>OBJECTIVES</a:t>
            </a:r>
            <a:endParaRPr/>
          </a:p>
        </p:txBody>
      </p:sp>
    </p:spTree>
  </p:cSld>
  <p:clrMapOvr>
    <a:masterClrMapping/>
  </p:clrMapOvr>
  <p:transition spd="med">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3"/>
          <p:cNvSpPr txBox="1">
            <a:spLocks noGrp="1"/>
          </p:cNvSpPr>
          <p:nvPr>
            <p:ph type="title"/>
          </p:nvPr>
        </p:nvSpPr>
        <p:spPr>
          <a:xfrm>
            <a:off x="311700" y="593367"/>
            <a:ext cx="8520600" cy="8175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200" b="1">
                <a:solidFill>
                  <a:srgbClr val="F7FAFB"/>
                </a:solidFill>
                <a:latin typeface="Arial"/>
                <a:ea typeface="Arial"/>
                <a:cs typeface="Arial"/>
                <a:sym typeface="Arial"/>
              </a:rPr>
              <a:t>Shopping for a Rental</a:t>
            </a:r>
            <a:endParaRPr/>
          </a:p>
        </p:txBody>
      </p:sp>
      <p:sp>
        <p:nvSpPr>
          <p:cNvPr id="144" name="Google Shape;144;p23"/>
          <p:cNvSpPr txBox="1">
            <a:spLocks noGrp="1"/>
          </p:cNvSpPr>
          <p:nvPr>
            <p:ph type="body" idx="1"/>
          </p:nvPr>
        </p:nvSpPr>
        <p:spPr>
          <a:xfrm>
            <a:off x="311700" y="1732275"/>
            <a:ext cx="8520600" cy="2387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3200">
                <a:latin typeface="Arial"/>
                <a:ea typeface="Arial"/>
                <a:cs typeface="Arial"/>
                <a:sym typeface="Arial"/>
              </a:rPr>
              <a:t>Often include the _______ of the apartment by listing the square ___________ of floor space in an ad. </a:t>
            </a:r>
            <a:endParaRPr sz="3200">
              <a:latin typeface="Arial Narrow"/>
              <a:ea typeface="Arial Narrow"/>
              <a:cs typeface="Arial Narrow"/>
              <a:sym typeface="Arial Narrow"/>
            </a:endParaRPr>
          </a:p>
        </p:txBody>
      </p:sp>
      <p:sp>
        <p:nvSpPr>
          <p:cNvPr id="145" name="Google Shape;145;p23"/>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10</a:t>
            </a:fld>
            <a:endParaRPr sz="1400">
              <a:solidFill>
                <a:srgbClr val="FFFFFF"/>
              </a:solidFill>
              <a:latin typeface="Old Standard TT"/>
              <a:ea typeface="Old Standard TT"/>
              <a:cs typeface="Old Standard TT"/>
              <a:sym typeface="Old Standard TT"/>
            </a:endParaRPr>
          </a:p>
        </p:txBody>
      </p:sp>
      <p:sp>
        <p:nvSpPr>
          <p:cNvPr id="146" name="Google Shape;146;p23"/>
          <p:cNvSpPr txBox="1">
            <a:spLocks noGrp="1"/>
          </p:cNvSpPr>
          <p:nvPr>
            <p:ph type="body" idx="1"/>
          </p:nvPr>
        </p:nvSpPr>
        <p:spPr>
          <a:xfrm>
            <a:off x="3766100" y="1656075"/>
            <a:ext cx="16569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size</a:t>
            </a:r>
            <a:endParaRPr sz="4000" b="1">
              <a:solidFill>
                <a:srgbClr val="0066CC"/>
              </a:solidFill>
              <a:latin typeface="Arial Narrow"/>
              <a:ea typeface="Arial Narrow"/>
              <a:cs typeface="Arial Narrow"/>
              <a:sym typeface="Arial Narrow"/>
            </a:endParaRPr>
          </a:p>
        </p:txBody>
      </p:sp>
      <p:sp>
        <p:nvSpPr>
          <p:cNvPr id="147" name="Google Shape;147;p23"/>
          <p:cNvSpPr txBox="1">
            <a:spLocks noGrp="1"/>
          </p:cNvSpPr>
          <p:nvPr>
            <p:ph type="body" idx="1"/>
          </p:nvPr>
        </p:nvSpPr>
        <p:spPr>
          <a:xfrm>
            <a:off x="4305300" y="2341875"/>
            <a:ext cx="21846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footage</a:t>
            </a:r>
            <a:endParaRPr sz="4000" b="1">
              <a:solidFill>
                <a:srgbClr val="0066CC"/>
              </a:solidFill>
              <a:latin typeface="Arial Narrow"/>
              <a:ea typeface="Arial Narrow"/>
              <a:cs typeface="Arial Narrow"/>
              <a:sym typeface="Arial Narrow"/>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1000"/>
                                        <p:tgtEl>
                                          <p:spTgt spid="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
                                        </p:tgtEl>
                                        <p:attrNameLst>
                                          <p:attrName>style.visibility</p:attrName>
                                        </p:attrNameLst>
                                      </p:cBhvr>
                                      <p:to>
                                        <p:strVal val="visible"/>
                                      </p:to>
                                    </p:set>
                                    <p:animEffect transition="in" filter="fade">
                                      <p:cBhvr>
                                        <p:cTn id="12"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311700" y="593367"/>
            <a:ext cx="8520600" cy="8175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200" b="1">
                <a:solidFill>
                  <a:srgbClr val="F7FAFB"/>
                </a:solidFill>
                <a:latin typeface="Arial"/>
                <a:ea typeface="Arial"/>
                <a:cs typeface="Arial"/>
                <a:sym typeface="Arial"/>
              </a:rPr>
              <a:t>Abbreviations to Know</a:t>
            </a:r>
            <a:endParaRPr/>
          </a:p>
        </p:txBody>
      </p:sp>
      <p:sp>
        <p:nvSpPr>
          <p:cNvPr id="153" name="Google Shape;153;p24"/>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11</a:t>
            </a:fld>
            <a:endParaRPr sz="1400">
              <a:solidFill>
                <a:srgbClr val="FFFFFF"/>
              </a:solidFill>
              <a:latin typeface="Old Standard TT"/>
              <a:ea typeface="Old Standard TT"/>
              <a:cs typeface="Old Standard TT"/>
              <a:sym typeface="Old Standard TT"/>
            </a:endParaRPr>
          </a:p>
        </p:txBody>
      </p:sp>
      <p:graphicFrame>
        <p:nvGraphicFramePr>
          <p:cNvPr id="154" name="Google Shape;154;p24"/>
          <p:cNvGraphicFramePr/>
          <p:nvPr/>
        </p:nvGraphicFramePr>
        <p:xfrm>
          <a:off x="1026825" y="1613900"/>
          <a:ext cx="6858000" cy="4815840"/>
        </p:xfrm>
        <a:graphic>
          <a:graphicData uri="http://schemas.openxmlformats.org/drawingml/2006/table">
            <a:tbl>
              <a:tblPr>
                <a:noFill/>
                <a:tableStyleId>{C9F7C19B-F0BC-4F9F-9851-E20F82506173}</a:tableStyleId>
              </a:tblPr>
              <a:tblGrid>
                <a:gridCol w="1714500"/>
                <a:gridCol w="1714500"/>
                <a:gridCol w="1714500"/>
                <a:gridCol w="1714500"/>
              </a:tblGrid>
              <a:tr h="0">
                <a:tc>
                  <a:txBody>
                    <a:bodyPr/>
                    <a:lstStyle/>
                    <a:p>
                      <a:pPr marL="0" lvl="0" indent="0" algn="l" rtl="0">
                        <a:spcBef>
                          <a:spcPts val="0"/>
                        </a:spcBef>
                        <a:spcAft>
                          <a:spcPts val="0"/>
                        </a:spcAft>
                        <a:buNone/>
                      </a:pPr>
                      <a:r>
                        <a:rPr lang="en-US" sz="1800" b="1"/>
                        <a:t>Abbreviation</a:t>
                      </a:r>
                      <a:endParaRPr sz="1800" b="1"/>
                    </a:p>
                  </a:txBody>
                  <a:tcPr marL="63500" marR="63500" marT="63500" marB="63500"/>
                </a:tc>
                <a:tc>
                  <a:txBody>
                    <a:bodyPr/>
                    <a:lstStyle/>
                    <a:p>
                      <a:pPr marL="0" lvl="0" indent="0" algn="l" rtl="0">
                        <a:spcBef>
                          <a:spcPts val="0"/>
                        </a:spcBef>
                        <a:spcAft>
                          <a:spcPts val="0"/>
                        </a:spcAft>
                        <a:buNone/>
                      </a:pPr>
                      <a:r>
                        <a:rPr lang="en-US" sz="1800" b="1"/>
                        <a:t>What it is</a:t>
                      </a:r>
                      <a:endParaRPr sz="1800" b="1"/>
                    </a:p>
                  </a:txBody>
                  <a:tcPr marL="63500" marR="63500" marT="63500" marB="63500"/>
                </a:tc>
                <a:tc>
                  <a:txBody>
                    <a:bodyPr/>
                    <a:lstStyle/>
                    <a:p>
                      <a:pPr marL="0" lvl="0" indent="0" algn="l" rtl="0">
                        <a:spcBef>
                          <a:spcPts val="0"/>
                        </a:spcBef>
                        <a:spcAft>
                          <a:spcPts val="0"/>
                        </a:spcAft>
                        <a:buNone/>
                      </a:pPr>
                      <a:r>
                        <a:rPr lang="en-US" sz="1800" b="1"/>
                        <a:t>Abbreviation</a:t>
                      </a:r>
                      <a:endParaRPr sz="1800" b="1"/>
                    </a:p>
                  </a:txBody>
                  <a:tcPr marL="63500" marR="63500" marT="63500" marB="63500"/>
                </a:tc>
                <a:tc>
                  <a:txBody>
                    <a:bodyPr/>
                    <a:lstStyle/>
                    <a:p>
                      <a:pPr marL="0" lvl="0" indent="0" algn="l" rtl="0">
                        <a:spcBef>
                          <a:spcPts val="0"/>
                        </a:spcBef>
                        <a:spcAft>
                          <a:spcPts val="0"/>
                        </a:spcAft>
                        <a:buNone/>
                      </a:pPr>
                      <a:r>
                        <a:rPr lang="en-US" sz="1800" b="1"/>
                        <a:t>What it is</a:t>
                      </a:r>
                      <a:endParaRPr sz="1800" b="1"/>
                    </a:p>
                  </a:txBody>
                  <a:tcPr marL="63500" marR="63500" marT="63500" marB="63500"/>
                </a:tc>
              </a:tr>
              <a:tr h="0">
                <a:tc>
                  <a:txBody>
                    <a:bodyPr/>
                    <a:lstStyle/>
                    <a:p>
                      <a:pPr marL="0" lvl="0" indent="0" algn="l" rtl="0">
                        <a:spcBef>
                          <a:spcPts val="0"/>
                        </a:spcBef>
                        <a:spcAft>
                          <a:spcPts val="0"/>
                        </a:spcAft>
                        <a:buNone/>
                      </a:pPr>
                      <a:r>
                        <a:rPr lang="en-US" sz="1800"/>
                        <a:t>ba or bth</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mint</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br</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renov</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DW or D/W</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rm</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DR</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stu</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Drmn</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spac</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EIK</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WIC</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elev</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W/D</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gar</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w/d hkup</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h/w</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w/w</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htd</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r>
                        <a:rPr lang="en-US" sz="1800"/>
                        <a:t>yd</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r h="0">
                <a:tc>
                  <a:txBody>
                    <a:bodyPr/>
                    <a:lstStyle/>
                    <a:p>
                      <a:pPr marL="0" lvl="0" indent="0" algn="l" rtl="0">
                        <a:spcBef>
                          <a:spcPts val="0"/>
                        </a:spcBef>
                        <a:spcAft>
                          <a:spcPts val="0"/>
                        </a:spcAft>
                        <a:buNone/>
                      </a:pPr>
                      <a:r>
                        <a:rPr lang="en-US" sz="1800"/>
                        <a:t>Incl ht/hw</a:t>
                      </a: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c>
                  <a:txBody>
                    <a:bodyPr/>
                    <a:lstStyle/>
                    <a:p>
                      <a:pPr marL="0" lvl="0" indent="0" algn="l" rtl="0">
                        <a:spcBef>
                          <a:spcPts val="0"/>
                        </a:spcBef>
                        <a:spcAft>
                          <a:spcPts val="0"/>
                        </a:spcAft>
                        <a:buNone/>
                      </a:pPr>
                      <a:endParaRPr sz="1800"/>
                    </a:p>
                  </a:txBody>
                  <a:tcPr marL="63500" marR="63500" marT="63500" marB="63500"/>
                </a:tc>
              </a:tr>
            </a:tbl>
          </a:graphicData>
        </a:graphic>
      </p:graphicFrame>
    </p:spTree>
  </p:cSld>
  <p:clrMapOvr>
    <a:masterClrMapping/>
  </p:clrMapOvr>
  <p:transition spd="med">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5"/>
          <p:cNvSpPr txBox="1">
            <a:spLocks noGrp="1"/>
          </p:cNvSpPr>
          <p:nvPr>
            <p:ph type="body" idx="1"/>
          </p:nvPr>
        </p:nvSpPr>
        <p:spPr>
          <a:xfrm>
            <a:off x="235500" y="1262375"/>
            <a:ext cx="8768700" cy="4829400"/>
          </a:xfrm>
          <a:prstGeom prst="rect">
            <a:avLst/>
          </a:prstGeom>
        </p:spPr>
        <p:txBody>
          <a:bodyPr spcFirstLastPara="1" wrap="square" lIns="91425" tIns="91425" rIns="91425" bIns="91425" anchor="t" anchorCtr="0">
            <a:noAutofit/>
          </a:bodyPr>
          <a:lstStyle/>
          <a:p>
            <a:pPr marL="457200" lvl="0" indent="-419100" algn="l" rtl="0">
              <a:lnSpc>
                <a:spcPct val="115000"/>
              </a:lnSpc>
              <a:spcBef>
                <a:spcPts val="0"/>
              </a:spcBef>
              <a:spcAft>
                <a:spcPts val="0"/>
              </a:spcAft>
              <a:buSzPts val="3000"/>
              <a:buFont typeface="Arial"/>
              <a:buChar char="●"/>
            </a:pPr>
            <a:r>
              <a:rPr lang="en-US" sz="3000">
                <a:latin typeface="Arial"/>
                <a:ea typeface="Arial"/>
                <a:cs typeface="Arial"/>
                <a:sym typeface="Arial"/>
              </a:rPr>
              <a:t>Application _________ to pay for processing your application. </a:t>
            </a:r>
            <a:endParaRPr sz="3000">
              <a:latin typeface="Arial"/>
              <a:ea typeface="Arial"/>
              <a:cs typeface="Arial"/>
              <a:sym typeface="Arial"/>
            </a:endParaRPr>
          </a:p>
          <a:p>
            <a:pPr marL="457200" lvl="0" indent="-419100" algn="l" rtl="0">
              <a:lnSpc>
                <a:spcPct val="115000"/>
              </a:lnSpc>
              <a:spcBef>
                <a:spcPts val="1000"/>
              </a:spcBef>
              <a:spcAft>
                <a:spcPts val="0"/>
              </a:spcAft>
              <a:buSzPts val="3000"/>
              <a:buFont typeface="Arial"/>
              <a:buChar char="●"/>
            </a:pPr>
            <a:r>
              <a:rPr lang="en-US" sz="3000">
                <a:latin typeface="Arial"/>
                <a:ea typeface="Arial"/>
                <a:cs typeface="Arial"/>
                <a:sym typeface="Arial"/>
              </a:rPr>
              <a:t>__________ deposit to cover any ___________ to the property. </a:t>
            </a:r>
            <a:endParaRPr sz="3000">
              <a:latin typeface="Arial"/>
              <a:ea typeface="Arial"/>
              <a:cs typeface="Arial"/>
              <a:sym typeface="Arial"/>
            </a:endParaRPr>
          </a:p>
          <a:p>
            <a:pPr marL="457200" lvl="0" indent="-419100" algn="l" rtl="0">
              <a:lnSpc>
                <a:spcPct val="115000"/>
              </a:lnSpc>
              <a:spcBef>
                <a:spcPts val="1000"/>
              </a:spcBef>
              <a:spcAft>
                <a:spcPts val="0"/>
              </a:spcAft>
              <a:buSzPts val="3000"/>
              <a:buFont typeface="Arial"/>
              <a:buChar char="●"/>
            </a:pPr>
            <a:r>
              <a:rPr lang="en-US" sz="3000">
                <a:latin typeface="Arial"/>
                <a:ea typeface="Arial"/>
                <a:cs typeface="Arial"/>
                <a:sym typeface="Arial"/>
              </a:rPr>
              <a:t>Landlord may require ______ and ______ month’s rent to help protect them from you breaking the ________. </a:t>
            </a:r>
            <a:endParaRPr sz="3000">
              <a:latin typeface="Arial"/>
              <a:ea typeface="Arial"/>
              <a:cs typeface="Arial"/>
              <a:sym typeface="Arial"/>
            </a:endParaRPr>
          </a:p>
          <a:p>
            <a:pPr marL="457200" lvl="0" indent="-419100" algn="l" rtl="0">
              <a:lnSpc>
                <a:spcPct val="115000"/>
              </a:lnSpc>
              <a:spcBef>
                <a:spcPts val="1000"/>
              </a:spcBef>
              <a:spcAft>
                <a:spcPts val="1000"/>
              </a:spcAft>
              <a:buSzPts val="3000"/>
              <a:buFont typeface="Arial"/>
              <a:buChar char="●"/>
            </a:pPr>
            <a:r>
              <a:rPr lang="en-US" sz="3000">
                <a:latin typeface="Arial"/>
                <a:ea typeface="Arial"/>
                <a:cs typeface="Arial"/>
                <a:sym typeface="Arial"/>
              </a:rPr>
              <a:t>If you use a broker to find a place, there will be that _____ as well.  </a:t>
            </a:r>
            <a:endParaRPr sz="3000">
              <a:latin typeface="Arial"/>
              <a:ea typeface="Arial"/>
              <a:cs typeface="Arial"/>
              <a:sym typeface="Arial"/>
            </a:endParaRPr>
          </a:p>
        </p:txBody>
      </p:sp>
      <p:sp>
        <p:nvSpPr>
          <p:cNvPr id="162" name="Google Shape;162;p25"/>
          <p:cNvSpPr txBox="1">
            <a:spLocks noGrp="1"/>
          </p:cNvSpPr>
          <p:nvPr>
            <p:ph type="title"/>
          </p:nvPr>
        </p:nvSpPr>
        <p:spPr>
          <a:xfrm>
            <a:off x="311700" y="288567"/>
            <a:ext cx="8520600" cy="8175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200" b="1">
                <a:solidFill>
                  <a:srgbClr val="F7FAFB"/>
                </a:solidFill>
                <a:latin typeface="Arial"/>
                <a:ea typeface="Arial"/>
                <a:cs typeface="Arial"/>
                <a:sym typeface="Arial"/>
              </a:rPr>
              <a:t>Rental Fees</a:t>
            </a:r>
            <a:endParaRPr/>
          </a:p>
        </p:txBody>
      </p:sp>
      <p:sp>
        <p:nvSpPr>
          <p:cNvPr id="163" name="Google Shape;163;p25"/>
          <p:cNvSpPr txBox="1">
            <a:spLocks noGrp="1"/>
          </p:cNvSpPr>
          <p:nvPr>
            <p:ph type="body" idx="1"/>
          </p:nvPr>
        </p:nvSpPr>
        <p:spPr>
          <a:xfrm>
            <a:off x="2699300" y="1198875"/>
            <a:ext cx="24696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deposit</a:t>
            </a:r>
            <a:endParaRPr sz="4000" b="1">
              <a:solidFill>
                <a:srgbClr val="0066CC"/>
              </a:solidFill>
              <a:latin typeface="Arial Narrow"/>
              <a:ea typeface="Arial Narrow"/>
              <a:cs typeface="Arial Narrow"/>
              <a:sym typeface="Arial Narrow"/>
            </a:endParaRPr>
          </a:p>
        </p:txBody>
      </p:sp>
      <p:sp>
        <p:nvSpPr>
          <p:cNvPr id="164" name="Google Shape;164;p25"/>
          <p:cNvSpPr txBox="1">
            <a:spLocks noGrp="1"/>
          </p:cNvSpPr>
          <p:nvPr>
            <p:ph type="body" idx="1"/>
          </p:nvPr>
        </p:nvSpPr>
        <p:spPr>
          <a:xfrm>
            <a:off x="718100" y="2341875"/>
            <a:ext cx="24696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Security</a:t>
            </a:r>
            <a:endParaRPr sz="4000" b="1">
              <a:solidFill>
                <a:srgbClr val="0066CC"/>
              </a:solidFill>
              <a:latin typeface="Arial Narrow"/>
              <a:ea typeface="Arial Narrow"/>
              <a:cs typeface="Arial Narrow"/>
              <a:sym typeface="Arial Narrow"/>
            </a:endParaRPr>
          </a:p>
        </p:txBody>
      </p:sp>
      <p:sp>
        <p:nvSpPr>
          <p:cNvPr id="165" name="Google Shape;165;p25"/>
          <p:cNvSpPr txBox="1">
            <a:spLocks noGrp="1"/>
          </p:cNvSpPr>
          <p:nvPr>
            <p:ph type="body" idx="1"/>
          </p:nvPr>
        </p:nvSpPr>
        <p:spPr>
          <a:xfrm>
            <a:off x="6509300" y="2341875"/>
            <a:ext cx="24696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damages</a:t>
            </a:r>
            <a:endParaRPr sz="4000" b="1">
              <a:solidFill>
                <a:srgbClr val="0066CC"/>
              </a:solidFill>
              <a:latin typeface="Arial Narrow"/>
              <a:ea typeface="Arial Narrow"/>
              <a:cs typeface="Arial Narrow"/>
              <a:sym typeface="Arial Narrow"/>
            </a:endParaRPr>
          </a:p>
        </p:txBody>
      </p:sp>
      <p:sp>
        <p:nvSpPr>
          <p:cNvPr id="166" name="Google Shape;166;p25"/>
          <p:cNvSpPr txBox="1">
            <a:spLocks noGrp="1"/>
          </p:cNvSpPr>
          <p:nvPr>
            <p:ph type="body" idx="1"/>
          </p:nvPr>
        </p:nvSpPr>
        <p:spPr>
          <a:xfrm>
            <a:off x="4528100" y="3561075"/>
            <a:ext cx="14154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first</a:t>
            </a:r>
            <a:endParaRPr sz="4000" b="1">
              <a:solidFill>
                <a:srgbClr val="0066CC"/>
              </a:solidFill>
              <a:latin typeface="Arial Narrow"/>
              <a:ea typeface="Arial Narrow"/>
              <a:cs typeface="Arial Narrow"/>
              <a:sym typeface="Arial Narrow"/>
            </a:endParaRPr>
          </a:p>
        </p:txBody>
      </p:sp>
      <p:sp>
        <p:nvSpPr>
          <p:cNvPr id="167" name="Google Shape;167;p25"/>
          <p:cNvSpPr txBox="1">
            <a:spLocks noGrp="1"/>
          </p:cNvSpPr>
          <p:nvPr>
            <p:ph type="body" idx="1"/>
          </p:nvPr>
        </p:nvSpPr>
        <p:spPr>
          <a:xfrm>
            <a:off x="6661700" y="3561075"/>
            <a:ext cx="11742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last</a:t>
            </a:r>
            <a:endParaRPr sz="4000" b="1">
              <a:solidFill>
                <a:srgbClr val="0066CC"/>
              </a:solidFill>
              <a:latin typeface="Arial Narrow"/>
              <a:ea typeface="Arial Narrow"/>
              <a:cs typeface="Arial Narrow"/>
              <a:sym typeface="Arial Narrow"/>
            </a:endParaRPr>
          </a:p>
        </p:txBody>
      </p:sp>
      <p:sp>
        <p:nvSpPr>
          <p:cNvPr id="168" name="Google Shape;168;p25"/>
          <p:cNvSpPr txBox="1">
            <a:spLocks noGrp="1"/>
          </p:cNvSpPr>
          <p:nvPr>
            <p:ph type="body" idx="1"/>
          </p:nvPr>
        </p:nvSpPr>
        <p:spPr>
          <a:xfrm>
            <a:off x="3080300" y="4551675"/>
            <a:ext cx="24696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lease</a:t>
            </a:r>
            <a:endParaRPr sz="4000" b="1">
              <a:solidFill>
                <a:srgbClr val="0066CC"/>
              </a:solidFill>
              <a:latin typeface="Arial Narrow"/>
              <a:ea typeface="Arial Narrow"/>
              <a:cs typeface="Arial Narrow"/>
              <a:sym typeface="Arial Narrow"/>
            </a:endParaRPr>
          </a:p>
        </p:txBody>
      </p:sp>
      <p:sp>
        <p:nvSpPr>
          <p:cNvPr id="169" name="Google Shape;169;p25"/>
          <p:cNvSpPr txBox="1">
            <a:spLocks noGrp="1"/>
          </p:cNvSpPr>
          <p:nvPr>
            <p:ph type="body" idx="1"/>
          </p:nvPr>
        </p:nvSpPr>
        <p:spPr>
          <a:xfrm>
            <a:off x="1632500" y="5770875"/>
            <a:ext cx="1605900" cy="10161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r>
              <a:rPr lang="en-US" sz="4000" b="1">
                <a:solidFill>
                  <a:srgbClr val="0066CC"/>
                </a:solidFill>
                <a:latin typeface="Arial"/>
                <a:ea typeface="Arial"/>
                <a:cs typeface="Arial"/>
                <a:sym typeface="Arial"/>
              </a:rPr>
              <a:t>fee</a:t>
            </a:r>
            <a:endParaRPr sz="4000" b="1">
              <a:solidFill>
                <a:srgbClr val="0066CC"/>
              </a:solidFill>
              <a:latin typeface="Arial Narrow"/>
              <a:ea typeface="Arial Narrow"/>
              <a:cs typeface="Arial Narrow"/>
              <a:sym typeface="Arial Narro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000"/>
                                        <p:tgtEl>
                                          <p:spTgt spid="1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gtEl>
                                        <p:attrNameLst>
                                          <p:attrName>style.visibility</p:attrName>
                                        </p:attrNameLst>
                                      </p:cBhvr>
                                      <p:to>
                                        <p:strVal val="visible"/>
                                      </p:to>
                                    </p:set>
                                    <p:animEffect transition="in" filter="fade">
                                      <p:cBhvr>
                                        <p:cTn id="12" dur="1000"/>
                                        <p:tgtEl>
                                          <p:spTgt spid="1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5"/>
                                        </p:tgtEl>
                                        <p:attrNameLst>
                                          <p:attrName>style.visibility</p:attrName>
                                        </p:attrNameLst>
                                      </p:cBhvr>
                                      <p:to>
                                        <p:strVal val="visible"/>
                                      </p:to>
                                    </p:set>
                                    <p:animEffect transition="in" filter="fade">
                                      <p:cBhvr>
                                        <p:cTn id="17" dur="1000"/>
                                        <p:tgtEl>
                                          <p:spTgt spid="16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6"/>
                                        </p:tgtEl>
                                        <p:attrNameLst>
                                          <p:attrName>style.visibility</p:attrName>
                                        </p:attrNameLst>
                                      </p:cBhvr>
                                      <p:to>
                                        <p:strVal val="visible"/>
                                      </p:to>
                                    </p:set>
                                    <p:animEffect transition="in" filter="fade">
                                      <p:cBhvr>
                                        <p:cTn id="22" dur="1000"/>
                                        <p:tgtEl>
                                          <p:spTgt spid="16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8"/>
                                        </p:tgtEl>
                                        <p:attrNameLst>
                                          <p:attrName>style.visibility</p:attrName>
                                        </p:attrNameLst>
                                      </p:cBhvr>
                                      <p:to>
                                        <p:strVal val="visible"/>
                                      </p:to>
                                    </p:set>
                                    <p:animEffect transition="in" filter="fade">
                                      <p:cBhvr>
                                        <p:cTn id="27" dur="1000"/>
                                        <p:tgtEl>
                                          <p:spTgt spid="16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
                                        </p:tgtEl>
                                        <p:attrNameLst>
                                          <p:attrName>style.visibility</p:attrName>
                                        </p:attrNameLst>
                                      </p:cBhvr>
                                      <p:to>
                                        <p:strVal val="visible"/>
                                      </p:to>
                                    </p:set>
                                    <p:animEffect transition="in" filter="fade">
                                      <p:cBhvr>
                                        <p:cTn id="32" dur="10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6"/>
          <p:cNvSpPr txBox="1">
            <a:spLocks noGrp="1"/>
          </p:cNvSpPr>
          <p:nvPr>
            <p:ph type="title"/>
          </p:nvPr>
        </p:nvSpPr>
        <p:spPr>
          <a:xfrm>
            <a:off x="299225" y="268600"/>
            <a:ext cx="2276100" cy="718200"/>
          </a:xfrm>
          <a:prstGeom prst="rect">
            <a:avLst/>
          </a:prstGeom>
          <a:solidFill>
            <a:srgbClr val="CC66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2800" b="1" i="0" u="none">
                <a:solidFill>
                  <a:srgbClr val="F7FAFB"/>
                </a:solidFill>
                <a:latin typeface="Arial"/>
                <a:ea typeface="Arial"/>
                <a:cs typeface="Arial"/>
                <a:sym typeface="Arial"/>
              </a:rPr>
              <a:t>EXAMPLE </a:t>
            </a:r>
            <a:r>
              <a:rPr lang="en-US" sz="2800" b="1">
                <a:solidFill>
                  <a:srgbClr val="F7FAFB"/>
                </a:solidFill>
                <a:latin typeface="Arial"/>
                <a:ea typeface="Arial"/>
                <a:cs typeface="Arial"/>
                <a:sym typeface="Arial"/>
              </a:rPr>
              <a:t>1</a:t>
            </a:r>
            <a:endParaRPr/>
          </a:p>
        </p:txBody>
      </p:sp>
      <p:sp>
        <p:nvSpPr>
          <p:cNvPr id="175" name="Google Shape;175;p26"/>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13</a:t>
            </a:fld>
            <a:endParaRPr sz="1400">
              <a:solidFill>
                <a:srgbClr val="FFFFFF"/>
              </a:solidFill>
              <a:latin typeface="Old Standard TT"/>
              <a:ea typeface="Old Standard TT"/>
              <a:cs typeface="Old Standard TT"/>
              <a:sym typeface="Old Standard TT"/>
            </a:endParaRPr>
          </a:p>
        </p:txBody>
      </p:sp>
      <p:sp>
        <p:nvSpPr>
          <p:cNvPr id="176" name="Google Shape;176;p26"/>
          <p:cNvSpPr txBox="1">
            <a:spLocks noGrp="1"/>
          </p:cNvSpPr>
          <p:nvPr>
            <p:ph type="body" idx="1"/>
          </p:nvPr>
        </p:nvSpPr>
        <p:spPr>
          <a:xfrm>
            <a:off x="412225" y="1086075"/>
            <a:ext cx="8609100" cy="4570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3C518C"/>
              </a:buClr>
              <a:buFont typeface="Noto Sans Symbols"/>
              <a:buNone/>
            </a:pPr>
            <a:r>
              <a:rPr lang="en-US" sz="2500">
                <a:latin typeface="Arial Narrow"/>
                <a:ea typeface="Arial Narrow"/>
                <a:cs typeface="Arial Narrow"/>
                <a:sym typeface="Arial Narrow"/>
              </a:rPr>
              <a:t>Joan </a:t>
            </a:r>
            <a:r>
              <a:rPr lang="en-US" sz="2500" b="0" i="0" u="none" strike="noStrike" cap="none">
                <a:solidFill>
                  <a:schemeClr val="dk1"/>
                </a:solidFill>
                <a:latin typeface="Arial Narrow"/>
                <a:ea typeface="Arial Narrow"/>
                <a:cs typeface="Arial Narrow"/>
                <a:sym typeface="Arial Narrow"/>
              </a:rPr>
              <a:t>makes $</a:t>
            </a:r>
            <a:r>
              <a:rPr lang="en-US" sz="2500">
                <a:latin typeface="Arial Narrow"/>
                <a:ea typeface="Arial Narrow"/>
                <a:cs typeface="Arial Narrow"/>
                <a:sym typeface="Arial Narrow"/>
              </a:rPr>
              <a:t>7</a:t>
            </a:r>
            <a:r>
              <a:rPr lang="en-US" sz="2500" b="0" i="0" u="none" strike="noStrike" cap="none">
                <a:solidFill>
                  <a:schemeClr val="dk1"/>
                </a:solidFill>
                <a:latin typeface="Arial Narrow"/>
                <a:ea typeface="Arial Narrow"/>
                <a:cs typeface="Arial Narrow"/>
                <a:sym typeface="Arial Narrow"/>
              </a:rPr>
              <a:t>1,</a:t>
            </a:r>
            <a:r>
              <a:rPr lang="en-US" sz="2500">
                <a:latin typeface="Arial Narrow"/>
                <a:ea typeface="Arial Narrow"/>
                <a:cs typeface="Arial Narrow"/>
                <a:sym typeface="Arial Narrow"/>
              </a:rPr>
              <a:t>6</a:t>
            </a:r>
            <a:r>
              <a:rPr lang="en-US" sz="2500" b="0" i="0" u="none" strike="noStrike" cap="none">
                <a:solidFill>
                  <a:schemeClr val="dk1"/>
                </a:solidFill>
                <a:latin typeface="Arial Narrow"/>
                <a:ea typeface="Arial Narrow"/>
                <a:cs typeface="Arial Narrow"/>
                <a:sym typeface="Arial Narrow"/>
              </a:rPr>
              <a:t>92 per year and pays about 25% of </a:t>
            </a:r>
            <a:r>
              <a:rPr lang="en-US" sz="2500">
                <a:latin typeface="Arial Narrow"/>
                <a:ea typeface="Arial Narrow"/>
                <a:cs typeface="Arial Narrow"/>
                <a:sym typeface="Arial Narrow"/>
              </a:rPr>
              <a:t>her </a:t>
            </a:r>
            <a:r>
              <a:rPr lang="en-US" sz="2500" b="0" i="0" u="none" strike="noStrike" cap="none">
                <a:solidFill>
                  <a:schemeClr val="dk1"/>
                </a:solidFill>
                <a:latin typeface="Arial Narrow"/>
                <a:ea typeface="Arial Narrow"/>
                <a:cs typeface="Arial Narrow"/>
                <a:sym typeface="Arial Narrow"/>
              </a:rPr>
              <a:t>gross monthly income in federal and state taxes. She wants to find an apartment to rent. Estimate how much she can afford to pay for rent each month. Then determine how much money she will have </a:t>
            </a:r>
            <a:r>
              <a:rPr lang="en-US" sz="2500" b="0" i="0" u="sng" strike="noStrike" cap="none">
                <a:solidFill>
                  <a:schemeClr val="dk1"/>
                </a:solidFill>
                <a:latin typeface="Arial Narrow"/>
                <a:ea typeface="Arial Narrow"/>
                <a:cs typeface="Arial Narrow"/>
                <a:sym typeface="Arial Narrow"/>
              </a:rPr>
              <a:t>after</a:t>
            </a:r>
            <a:r>
              <a:rPr lang="en-US" sz="2500" b="0" i="0" u="none" strike="noStrike" cap="none">
                <a:solidFill>
                  <a:schemeClr val="dk1"/>
                </a:solidFill>
                <a:latin typeface="Arial Narrow"/>
                <a:ea typeface="Arial Narrow"/>
                <a:cs typeface="Arial Narrow"/>
                <a:sym typeface="Arial Narrow"/>
              </a:rPr>
              <a:t> taxes and rent are paid. </a:t>
            </a:r>
            <a:endParaRPr sz="2500"/>
          </a:p>
        </p:txBody>
      </p:sp>
    </p:spTree>
  </p:cSld>
  <p:clrMapOvr>
    <a:masterClrMapping/>
  </p:clrMapOvr>
  <p:transition spd="med">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7"/>
          <p:cNvSpPr txBox="1">
            <a:spLocks noGrp="1"/>
          </p:cNvSpPr>
          <p:nvPr>
            <p:ph type="title"/>
          </p:nvPr>
        </p:nvSpPr>
        <p:spPr>
          <a:xfrm>
            <a:off x="299225" y="268600"/>
            <a:ext cx="2276100" cy="718200"/>
          </a:xfrm>
          <a:prstGeom prst="rect">
            <a:avLst/>
          </a:prstGeom>
          <a:solidFill>
            <a:srgbClr val="CC66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2800" b="1" i="0" u="none">
                <a:solidFill>
                  <a:srgbClr val="F7FAFB"/>
                </a:solidFill>
                <a:latin typeface="Arial"/>
                <a:ea typeface="Arial"/>
                <a:cs typeface="Arial"/>
                <a:sym typeface="Arial"/>
              </a:rPr>
              <a:t>EXAMPLE </a:t>
            </a:r>
            <a:r>
              <a:rPr lang="en-US" sz="2800" b="1">
                <a:solidFill>
                  <a:srgbClr val="F7FAFB"/>
                </a:solidFill>
                <a:latin typeface="Arial"/>
                <a:ea typeface="Arial"/>
                <a:cs typeface="Arial"/>
                <a:sym typeface="Arial"/>
              </a:rPr>
              <a:t>2</a:t>
            </a:r>
            <a:endParaRPr/>
          </a:p>
        </p:txBody>
      </p:sp>
      <p:sp>
        <p:nvSpPr>
          <p:cNvPr id="182" name="Google Shape;182;p27"/>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14</a:t>
            </a:fld>
            <a:endParaRPr sz="1400">
              <a:solidFill>
                <a:srgbClr val="FFFFFF"/>
              </a:solidFill>
              <a:latin typeface="Old Standard TT"/>
              <a:ea typeface="Old Standard TT"/>
              <a:cs typeface="Old Standard TT"/>
              <a:sym typeface="Old Standard TT"/>
            </a:endParaRPr>
          </a:p>
        </p:txBody>
      </p:sp>
      <p:sp>
        <p:nvSpPr>
          <p:cNvPr id="183" name="Google Shape;183;p27"/>
          <p:cNvSpPr txBox="1">
            <a:spLocks noGrp="1"/>
          </p:cNvSpPr>
          <p:nvPr>
            <p:ph type="body" idx="1"/>
          </p:nvPr>
        </p:nvSpPr>
        <p:spPr>
          <a:xfrm>
            <a:off x="412225" y="1086075"/>
            <a:ext cx="8339100" cy="457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3C518C"/>
              </a:buClr>
              <a:buFont typeface="Noto Sans Symbols"/>
              <a:buNone/>
            </a:pPr>
            <a:r>
              <a:rPr lang="en-US" sz="2500">
                <a:latin typeface="Arial Narrow"/>
                <a:ea typeface="Arial Narrow"/>
                <a:cs typeface="Arial Narrow"/>
                <a:sym typeface="Arial Narrow"/>
              </a:rPr>
              <a:t>Caitlin’s monthly gross income is $4,340. She pays 22% of her monthly gross earnings in federal and state taxes and 11% for her student loan. Caitlin uses 9% of her monthly gross income to pay toward her credit card balance. She wants to rent an apartment that will cost $1,600 per month. Will she be able to make the payments without changing the amounts she pays toward her student loans and credit card balances?  </a:t>
            </a:r>
            <a:endParaRPr sz="2500">
              <a:latin typeface="Arial Narrow"/>
              <a:ea typeface="Arial Narrow"/>
              <a:cs typeface="Arial Narrow"/>
              <a:sym typeface="Arial Narrow"/>
            </a:endParaRPr>
          </a:p>
        </p:txBody>
      </p:sp>
    </p:spTree>
  </p:cSld>
  <p:clrMapOvr>
    <a:masterClrMapping/>
  </p:clrMapOvr>
  <p:transition spd="med">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8"/>
          <p:cNvSpPr txBox="1">
            <a:spLocks noGrp="1"/>
          </p:cNvSpPr>
          <p:nvPr>
            <p:ph type="body" idx="1"/>
          </p:nvPr>
        </p:nvSpPr>
        <p:spPr>
          <a:xfrm>
            <a:off x="311700" y="1023733"/>
            <a:ext cx="8520600" cy="45297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rgbClr val="3C518C"/>
              </a:buClr>
              <a:buFont typeface="Noto Sans Symbols"/>
              <a:buNone/>
            </a:pPr>
            <a:r>
              <a:rPr lang="en-US" sz="2400">
                <a:latin typeface="Arial Narrow"/>
                <a:ea typeface="Arial Narrow"/>
                <a:cs typeface="Arial Narrow"/>
                <a:sym typeface="Arial Narrow"/>
              </a:rPr>
              <a:t>Craig and Christina have both been offered new jobs in a different city. A real estate broker sent them a listing of apartments in their desired location showing the square footage in each apartment. Determine the price per square foot for each listing. What would be a good estimate for the amount of monthly rent charged for an 800-square foot apartment?</a:t>
            </a:r>
            <a:endParaRPr/>
          </a:p>
        </p:txBody>
      </p:sp>
      <p:pic>
        <p:nvPicPr>
          <p:cNvPr id="191" name="Google Shape;191;p28"/>
          <p:cNvPicPr preferRelativeResize="0"/>
          <p:nvPr/>
        </p:nvPicPr>
        <p:blipFill rotWithShape="1">
          <a:blip r:embed="rId3">
            <a:alphaModFix/>
          </a:blip>
          <a:srcRect l="51561" t="39165" r="29165" b="23333"/>
          <a:stretch/>
        </p:blipFill>
        <p:spPr>
          <a:xfrm>
            <a:off x="1099275" y="3004275"/>
            <a:ext cx="3260400" cy="3548100"/>
          </a:xfrm>
          <a:prstGeom prst="rect">
            <a:avLst/>
          </a:prstGeom>
          <a:noFill/>
          <a:ln>
            <a:noFill/>
          </a:ln>
        </p:spPr>
      </p:pic>
      <p:sp>
        <p:nvSpPr>
          <p:cNvPr id="192" name="Google Shape;192;p28"/>
          <p:cNvSpPr txBox="1">
            <a:spLocks noGrp="1"/>
          </p:cNvSpPr>
          <p:nvPr>
            <p:ph type="title"/>
          </p:nvPr>
        </p:nvSpPr>
        <p:spPr>
          <a:xfrm>
            <a:off x="299225" y="268600"/>
            <a:ext cx="2276100" cy="718200"/>
          </a:xfrm>
          <a:prstGeom prst="rect">
            <a:avLst/>
          </a:prstGeom>
          <a:solidFill>
            <a:srgbClr val="CC66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2800" b="1" i="0" u="none">
                <a:solidFill>
                  <a:srgbClr val="F7FAFB"/>
                </a:solidFill>
                <a:latin typeface="Arial"/>
                <a:ea typeface="Arial"/>
                <a:cs typeface="Arial"/>
                <a:sym typeface="Arial"/>
              </a:rPr>
              <a:t>EXAMPLE </a:t>
            </a:r>
            <a:r>
              <a:rPr lang="en-US" sz="2800" b="1">
                <a:solidFill>
                  <a:srgbClr val="F7FAFB"/>
                </a:solidFill>
                <a:latin typeface="Arial"/>
                <a:ea typeface="Arial"/>
                <a:cs typeface="Arial"/>
                <a:sym typeface="Arial"/>
              </a:rPr>
              <a:t>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9"/>
          <p:cNvSpPr txBox="1">
            <a:spLocks noGrp="1"/>
          </p:cNvSpPr>
          <p:nvPr>
            <p:ph type="body" idx="1"/>
          </p:nvPr>
        </p:nvSpPr>
        <p:spPr>
          <a:xfrm>
            <a:off x="311700" y="952533"/>
            <a:ext cx="8520600" cy="4529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2500">
                <a:latin typeface="Arial Narrow"/>
                <a:ea typeface="Arial Narrow"/>
                <a:cs typeface="Arial Narrow"/>
                <a:sym typeface="Arial Narrow"/>
              </a:rPr>
              <a:t>Daniel and Julienne paid a $300 application deposit for the 1,200-square foot apartment they are renting. They are required to provide a credit report that costs $20 and pay a security deposit equal to one month’s rent. The landlord also requires the last month’s rent at the time of signing the lease. The broker charged 8% of the yearly rent. How much should they expect to pay to be able to move into the apartment if their rent is $1,395 per month?</a:t>
            </a:r>
            <a:endParaRPr sz="2500">
              <a:latin typeface="Arial Narrow"/>
              <a:ea typeface="Arial Narrow"/>
              <a:cs typeface="Arial Narrow"/>
              <a:sym typeface="Arial Narrow"/>
            </a:endParaRPr>
          </a:p>
        </p:txBody>
      </p:sp>
      <p:sp>
        <p:nvSpPr>
          <p:cNvPr id="198" name="Google Shape;198;p29"/>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16</a:t>
            </a:fld>
            <a:endParaRPr sz="1400">
              <a:solidFill>
                <a:srgbClr val="FFFFFF"/>
              </a:solidFill>
              <a:latin typeface="Old Standard TT"/>
              <a:ea typeface="Old Standard TT"/>
              <a:cs typeface="Old Standard TT"/>
              <a:sym typeface="Old Standard TT"/>
            </a:endParaRPr>
          </a:p>
        </p:txBody>
      </p:sp>
      <p:sp>
        <p:nvSpPr>
          <p:cNvPr id="199" name="Google Shape;199;p29"/>
          <p:cNvSpPr txBox="1">
            <a:spLocks noGrp="1"/>
          </p:cNvSpPr>
          <p:nvPr>
            <p:ph type="title"/>
          </p:nvPr>
        </p:nvSpPr>
        <p:spPr>
          <a:xfrm>
            <a:off x="299225" y="268600"/>
            <a:ext cx="2276100" cy="718200"/>
          </a:xfrm>
          <a:prstGeom prst="rect">
            <a:avLst/>
          </a:prstGeom>
          <a:solidFill>
            <a:srgbClr val="CC66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2800" b="1" i="0" u="none">
                <a:solidFill>
                  <a:srgbClr val="F7FAFB"/>
                </a:solidFill>
                <a:latin typeface="Arial"/>
                <a:ea typeface="Arial"/>
                <a:cs typeface="Arial"/>
                <a:sym typeface="Arial"/>
              </a:rPr>
              <a:t>EXAMPLE </a:t>
            </a:r>
            <a:r>
              <a:rPr lang="en-US" sz="2800" b="1">
                <a:solidFill>
                  <a:srgbClr val="F7FAFB"/>
                </a:solidFill>
                <a:latin typeface="Arial"/>
                <a:ea typeface="Arial"/>
                <a:cs typeface="Arial"/>
                <a:sym typeface="Arial"/>
              </a:rPr>
              <a:t>4</a:t>
            </a:r>
            <a:endParaRPr/>
          </a:p>
        </p:txBody>
      </p:sp>
    </p:spTree>
  </p:cSld>
  <p:clrMapOvr>
    <a:masterClrMapping/>
  </p:clrMapOvr>
  <p:transition spd="med">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0"/>
          <p:cNvSpPr txBox="1">
            <a:spLocks noGrp="1"/>
          </p:cNvSpPr>
          <p:nvPr>
            <p:ph type="body" idx="1"/>
          </p:nvPr>
        </p:nvSpPr>
        <p:spPr>
          <a:xfrm>
            <a:off x="311700" y="952533"/>
            <a:ext cx="8520600" cy="4529700"/>
          </a:xfrm>
          <a:prstGeom prst="rect">
            <a:avLst/>
          </a:prstGeom>
          <a:noFill/>
          <a:ln>
            <a:noFill/>
          </a:ln>
        </p:spPr>
        <p:txBody>
          <a:bodyPr spcFirstLastPara="1" wrap="square" lIns="91425" tIns="45700" rIns="91425" bIns="45700" anchor="t" anchorCtr="0">
            <a:noAutofit/>
          </a:bodyPr>
          <a:lstStyle/>
          <a:p>
            <a:pPr marL="457200" lvl="0"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Stock Portfolio Part TWO (due tonight)</a:t>
            </a:r>
            <a:endParaRPr sz="2500">
              <a:latin typeface="Arial Narrow"/>
              <a:ea typeface="Arial Narrow"/>
              <a:cs typeface="Arial Narrow"/>
              <a:sym typeface="Arial Narrow"/>
            </a:endParaRPr>
          </a:p>
          <a:p>
            <a:pPr marL="457200" lvl="0"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8-1 Practice (due tomorrow)</a:t>
            </a:r>
            <a:endParaRPr sz="2500">
              <a:latin typeface="Arial Narrow"/>
              <a:ea typeface="Arial Narrow"/>
              <a:cs typeface="Arial Narrow"/>
              <a:sym typeface="Arial Narrow"/>
            </a:endParaRPr>
          </a:p>
          <a:p>
            <a:pPr marL="457200" lvl="0"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Tracking and Graphing (due Friday)</a:t>
            </a:r>
            <a:endParaRPr sz="2500">
              <a:latin typeface="Arial Narrow"/>
              <a:ea typeface="Arial Narrow"/>
              <a:cs typeface="Arial Narrow"/>
              <a:sym typeface="Arial Narrow"/>
            </a:endParaRPr>
          </a:p>
          <a:p>
            <a:pPr marL="457200" lvl="0"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Summary (due Friday)</a:t>
            </a:r>
            <a:endParaRPr sz="2500">
              <a:latin typeface="Arial Narrow"/>
              <a:ea typeface="Arial Narrow"/>
              <a:cs typeface="Arial Narrow"/>
              <a:sym typeface="Arial Narrow"/>
            </a:endParaRPr>
          </a:p>
          <a:p>
            <a:pPr marL="457200" lvl="0"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Rental Research (due Monday)</a:t>
            </a:r>
            <a:endParaRPr sz="2500">
              <a:latin typeface="Arial Narrow"/>
              <a:ea typeface="Arial Narrow"/>
              <a:cs typeface="Arial Narrow"/>
              <a:sym typeface="Arial Narrow"/>
            </a:endParaRPr>
          </a:p>
        </p:txBody>
      </p:sp>
      <p:sp>
        <p:nvSpPr>
          <p:cNvPr id="205" name="Google Shape;205;p30"/>
          <p:cNvSpPr txBox="1">
            <a:spLocks noGrp="1"/>
          </p:cNvSpPr>
          <p:nvPr>
            <p:ph type="sldNum" idx="12"/>
          </p:nvPr>
        </p:nvSpPr>
        <p:spPr>
          <a:xfrm>
            <a:off x="8598250" y="6370025"/>
            <a:ext cx="423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17</a:t>
            </a:fld>
            <a:endParaRPr sz="1400">
              <a:solidFill>
                <a:srgbClr val="FFFFFF"/>
              </a:solidFill>
              <a:latin typeface="Old Standard TT"/>
              <a:ea typeface="Old Standard TT"/>
              <a:cs typeface="Old Standard TT"/>
              <a:sym typeface="Old Standard TT"/>
            </a:endParaRPr>
          </a:p>
        </p:txBody>
      </p:sp>
      <p:sp>
        <p:nvSpPr>
          <p:cNvPr id="206" name="Google Shape;206;p30"/>
          <p:cNvSpPr txBox="1">
            <a:spLocks noGrp="1"/>
          </p:cNvSpPr>
          <p:nvPr>
            <p:ph type="title"/>
          </p:nvPr>
        </p:nvSpPr>
        <p:spPr>
          <a:xfrm>
            <a:off x="299225" y="268600"/>
            <a:ext cx="2276100" cy="718200"/>
          </a:xfrm>
          <a:prstGeom prst="rect">
            <a:avLst/>
          </a:prstGeom>
          <a:solidFill>
            <a:srgbClr val="CC66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2800" b="1">
                <a:solidFill>
                  <a:srgbClr val="F7FAFB"/>
                </a:solidFill>
                <a:latin typeface="Arial"/>
                <a:ea typeface="Arial"/>
                <a:cs typeface="Arial"/>
                <a:sym typeface="Arial"/>
              </a:rPr>
              <a:t>What to do?</a:t>
            </a:r>
            <a:endParaRPr/>
          </a:p>
        </p:txBody>
      </p:sp>
    </p:spTree>
  </p:cSld>
  <p:clrMapOvr>
    <a:masterClrMapping/>
  </p:clrMapOvr>
  <p:transition spd="med">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1"/>
          <p:cNvSpPr txBox="1">
            <a:spLocks noGrp="1"/>
          </p:cNvSpPr>
          <p:nvPr>
            <p:ph type="body" idx="1"/>
          </p:nvPr>
        </p:nvSpPr>
        <p:spPr>
          <a:xfrm>
            <a:off x="311700" y="952533"/>
            <a:ext cx="8520600" cy="4529700"/>
          </a:xfrm>
          <a:prstGeom prst="rect">
            <a:avLst/>
          </a:prstGeom>
          <a:noFill/>
          <a:ln>
            <a:noFill/>
          </a:ln>
        </p:spPr>
        <p:txBody>
          <a:bodyPr spcFirstLastPara="1" wrap="square" lIns="91425" tIns="45700" rIns="91425" bIns="45700" anchor="t" anchorCtr="0">
            <a:noAutofit/>
          </a:bodyPr>
          <a:lstStyle/>
          <a:p>
            <a:pPr marL="457200" lvl="0"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Stock Portfolio Part TWO (due tomorrow)</a:t>
            </a:r>
            <a:endParaRPr sz="2500">
              <a:latin typeface="Arial Narrow"/>
              <a:ea typeface="Arial Narrow"/>
              <a:cs typeface="Arial Narrow"/>
              <a:sym typeface="Arial Narrow"/>
            </a:endParaRPr>
          </a:p>
          <a:p>
            <a:pPr marL="914400" lvl="1"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Take a screenshot of the 3 additional transactions (that have been COMPLETED)</a:t>
            </a:r>
            <a:endParaRPr sz="2500">
              <a:latin typeface="Arial Narrow"/>
              <a:ea typeface="Arial Narrow"/>
              <a:cs typeface="Arial Narrow"/>
              <a:sym typeface="Arial Narrow"/>
            </a:endParaRPr>
          </a:p>
          <a:p>
            <a:pPr marL="914400" lvl="1"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Update prices and shares</a:t>
            </a:r>
            <a:endParaRPr sz="2500">
              <a:latin typeface="Arial Narrow"/>
              <a:ea typeface="Arial Narrow"/>
              <a:cs typeface="Arial Narrow"/>
              <a:sym typeface="Arial Narrow"/>
            </a:endParaRPr>
          </a:p>
          <a:p>
            <a:pPr marL="457200" lvl="0"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8-1 Practice (due tomorrow)</a:t>
            </a:r>
            <a:endParaRPr sz="2500">
              <a:latin typeface="Arial Narrow"/>
              <a:ea typeface="Arial Narrow"/>
              <a:cs typeface="Arial Narrow"/>
              <a:sym typeface="Arial Narrow"/>
            </a:endParaRPr>
          </a:p>
          <a:p>
            <a:pPr marL="457200" lvl="0" indent="-387350" algn="l" rtl="0">
              <a:spcBef>
                <a:spcPts val="0"/>
              </a:spcBef>
              <a:spcAft>
                <a:spcPts val="0"/>
              </a:spcAft>
              <a:buSzPts val="2500"/>
              <a:buFont typeface="Arial Narrow"/>
              <a:buChar char="●"/>
            </a:pPr>
            <a:r>
              <a:rPr lang="en-US" sz="2500">
                <a:latin typeface="Arial Narrow"/>
                <a:ea typeface="Arial Narrow"/>
                <a:cs typeface="Arial Narrow"/>
                <a:sym typeface="Arial Narrow"/>
              </a:rPr>
              <a:t>Rental Research (due Monday)</a:t>
            </a:r>
            <a:endParaRPr sz="2500">
              <a:latin typeface="Arial Narrow"/>
              <a:ea typeface="Arial Narrow"/>
              <a:cs typeface="Arial Narrow"/>
              <a:sym typeface="Arial Narrow"/>
            </a:endParaRPr>
          </a:p>
        </p:txBody>
      </p:sp>
      <p:sp>
        <p:nvSpPr>
          <p:cNvPr id="212" name="Google Shape;212;p31"/>
          <p:cNvSpPr txBox="1">
            <a:spLocks noGrp="1"/>
          </p:cNvSpPr>
          <p:nvPr>
            <p:ph type="sldNum" idx="12"/>
          </p:nvPr>
        </p:nvSpPr>
        <p:spPr>
          <a:xfrm>
            <a:off x="8577650" y="6370025"/>
            <a:ext cx="4437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18</a:t>
            </a:fld>
            <a:endParaRPr sz="1400">
              <a:solidFill>
                <a:srgbClr val="FFFFFF"/>
              </a:solidFill>
              <a:latin typeface="Old Standard TT"/>
              <a:ea typeface="Old Standard TT"/>
              <a:cs typeface="Old Standard TT"/>
              <a:sym typeface="Old Standard TT"/>
            </a:endParaRPr>
          </a:p>
        </p:txBody>
      </p:sp>
      <p:sp>
        <p:nvSpPr>
          <p:cNvPr id="213" name="Google Shape;213;p31"/>
          <p:cNvSpPr txBox="1">
            <a:spLocks noGrp="1"/>
          </p:cNvSpPr>
          <p:nvPr>
            <p:ph type="title"/>
          </p:nvPr>
        </p:nvSpPr>
        <p:spPr>
          <a:xfrm>
            <a:off x="299225" y="268600"/>
            <a:ext cx="2276100" cy="718200"/>
          </a:xfrm>
          <a:prstGeom prst="rect">
            <a:avLst/>
          </a:prstGeom>
          <a:solidFill>
            <a:srgbClr val="CC66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2800" b="1">
                <a:solidFill>
                  <a:srgbClr val="F7FAFB"/>
                </a:solidFill>
                <a:latin typeface="Arial"/>
                <a:ea typeface="Arial"/>
                <a:cs typeface="Arial"/>
                <a:sym typeface="Arial"/>
              </a:rPr>
              <a:t>What to do?</a:t>
            </a:r>
            <a:endParaRPr/>
          </a:p>
        </p:txBody>
      </p:sp>
    </p:spTree>
  </p:cSld>
  <p:clrMapOvr>
    <a:masterClrMapping/>
  </p:clrMapOvr>
  <p:transition spd="med">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2</a:t>
            </a:fld>
            <a:endParaRPr sz="1400">
              <a:solidFill>
                <a:srgbClr val="FFFFFF"/>
              </a:solidFill>
              <a:latin typeface="Old Standard TT"/>
              <a:ea typeface="Old Standard TT"/>
              <a:cs typeface="Old Standard TT"/>
              <a:sym typeface="Old Standard TT"/>
            </a:endParaRPr>
          </a:p>
        </p:txBody>
      </p:sp>
      <p:sp>
        <p:nvSpPr>
          <p:cNvPr id="79" name="Google Shape;79;p15"/>
          <p:cNvSpPr/>
          <p:nvPr/>
        </p:nvSpPr>
        <p:spPr>
          <a:xfrm>
            <a:off x="609600" y="381000"/>
            <a:ext cx="4191000" cy="822300"/>
          </a:xfrm>
          <a:prstGeom prst="ellipse">
            <a:avLst/>
          </a:prstGeom>
          <a:solidFill>
            <a:srgbClr val="CC3300"/>
          </a:solidFill>
          <a:ln w="9525" cap="flat" cmpd="sng">
            <a:solidFill>
              <a:srgbClr val="CC33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66CC"/>
              </a:buClr>
              <a:buFont typeface="Arial Black"/>
              <a:buNone/>
            </a:pPr>
            <a:r>
              <a:rPr lang="en-US" sz="3600" b="0" i="0" u="none">
                <a:solidFill>
                  <a:srgbClr val="F8F8F8"/>
                </a:solidFill>
                <a:latin typeface="Arial Black"/>
                <a:ea typeface="Arial Black"/>
                <a:cs typeface="Arial Black"/>
                <a:sym typeface="Arial Black"/>
              </a:rPr>
              <a:t>Key Terms</a:t>
            </a:r>
            <a:endParaRPr/>
          </a:p>
        </p:txBody>
      </p:sp>
      <p:sp>
        <p:nvSpPr>
          <p:cNvPr id="80" name="Google Shape;80;p15"/>
          <p:cNvSpPr txBox="1">
            <a:spLocks noGrp="1"/>
          </p:cNvSpPr>
          <p:nvPr>
            <p:ph type="body" idx="1"/>
          </p:nvPr>
        </p:nvSpPr>
        <p:spPr>
          <a:xfrm>
            <a:off x="546950" y="1600200"/>
            <a:ext cx="8204400" cy="4570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560"/>
              </a:spcBef>
              <a:spcAft>
                <a:spcPts val="0"/>
              </a:spcAft>
              <a:buNone/>
            </a:pPr>
            <a:r>
              <a:rPr lang="en-US" sz="2800">
                <a:latin typeface="Arial Narrow"/>
                <a:ea typeface="Arial Narrow"/>
                <a:cs typeface="Arial Narrow"/>
                <a:sym typeface="Arial Narrow"/>
              </a:rPr>
              <a:t>T</a:t>
            </a:r>
            <a:r>
              <a:rPr lang="en-US" sz="2800" b="0" i="0" u="none" strike="noStrike" cap="none">
                <a:solidFill>
                  <a:schemeClr val="dk1"/>
                </a:solidFill>
                <a:latin typeface="Arial Narrow"/>
                <a:ea typeface="Arial Narrow"/>
                <a:cs typeface="Arial Narrow"/>
                <a:sym typeface="Arial Narrow"/>
              </a:rPr>
              <a:t>enant: person who rents a hous</a:t>
            </a:r>
            <a:r>
              <a:rPr lang="en-US" sz="2800">
                <a:latin typeface="Arial Narrow"/>
                <a:ea typeface="Arial Narrow"/>
                <a:cs typeface="Arial Narrow"/>
                <a:sym typeface="Arial Narrow"/>
              </a:rPr>
              <a:t>e or apartment.</a:t>
            </a:r>
            <a:endParaRPr/>
          </a:p>
          <a:p>
            <a:pPr marL="0" marR="0" lvl="0" indent="0" algn="l" rtl="0">
              <a:lnSpc>
                <a:spcPct val="100000"/>
              </a:lnSpc>
              <a:spcBef>
                <a:spcPts val="560"/>
              </a:spcBef>
              <a:spcAft>
                <a:spcPts val="0"/>
              </a:spcAft>
              <a:buNone/>
            </a:pPr>
            <a:endParaRPr sz="2800">
              <a:latin typeface="Arial Narrow"/>
              <a:ea typeface="Arial Narrow"/>
              <a:cs typeface="Arial Narrow"/>
              <a:sym typeface="Arial Narrow"/>
            </a:endParaRPr>
          </a:p>
          <a:p>
            <a:pPr marL="0" marR="0" lvl="0" indent="0" algn="l" rtl="0">
              <a:lnSpc>
                <a:spcPct val="100000"/>
              </a:lnSpc>
              <a:spcBef>
                <a:spcPts val="560"/>
              </a:spcBef>
              <a:spcAft>
                <a:spcPts val="0"/>
              </a:spcAft>
              <a:buNone/>
            </a:pPr>
            <a:r>
              <a:rPr lang="en-US" sz="2800" b="0" i="0" u="none" strike="noStrike" cap="none">
                <a:solidFill>
                  <a:schemeClr val="dk1"/>
                </a:solidFill>
                <a:latin typeface="Arial Narrow"/>
                <a:ea typeface="Arial Narrow"/>
                <a:cs typeface="Arial Narrow"/>
                <a:sym typeface="Arial Narrow"/>
              </a:rPr>
              <a:t>Landlord: person or pe</a:t>
            </a:r>
            <a:r>
              <a:rPr lang="en-US" sz="2800">
                <a:latin typeface="Arial Narrow"/>
                <a:ea typeface="Arial Narrow"/>
                <a:cs typeface="Arial Narrow"/>
                <a:sym typeface="Arial Narrow"/>
              </a:rPr>
              <a:t>ople that own a rented house or apartment</a:t>
            </a:r>
            <a:endParaRPr sz="2800">
              <a:latin typeface="Arial Narrow"/>
              <a:ea typeface="Arial Narrow"/>
              <a:cs typeface="Arial Narrow"/>
              <a:sym typeface="Arial Narrow"/>
            </a:endParaRPr>
          </a:p>
          <a:p>
            <a:pPr marL="0" marR="0" lvl="0" indent="0" algn="l" rtl="0">
              <a:lnSpc>
                <a:spcPct val="100000"/>
              </a:lnSpc>
              <a:spcBef>
                <a:spcPts val="560"/>
              </a:spcBef>
              <a:spcAft>
                <a:spcPts val="0"/>
              </a:spcAft>
              <a:buNone/>
            </a:pPr>
            <a:endParaRPr sz="2800">
              <a:latin typeface="Arial Narrow"/>
              <a:ea typeface="Arial Narrow"/>
              <a:cs typeface="Arial Narrow"/>
              <a:sym typeface="Arial Narrow"/>
            </a:endParaRPr>
          </a:p>
          <a:p>
            <a:pPr marL="0" lvl="0" indent="0" algn="l" rtl="0">
              <a:lnSpc>
                <a:spcPct val="100000"/>
              </a:lnSpc>
              <a:spcBef>
                <a:spcPts val="560"/>
              </a:spcBef>
              <a:spcAft>
                <a:spcPts val="0"/>
              </a:spcAft>
              <a:buClr>
                <a:schemeClr val="dk1"/>
              </a:buClr>
              <a:buSzPts val="1100"/>
              <a:buFont typeface="Arial"/>
              <a:buNone/>
            </a:pPr>
            <a:r>
              <a:rPr lang="en-US" sz="2800">
                <a:latin typeface="Arial Narrow"/>
                <a:ea typeface="Arial Narrow"/>
                <a:cs typeface="Arial Narrow"/>
                <a:sym typeface="Arial Narrow"/>
              </a:rPr>
              <a:t>Security Deposit: money given to a landlord as protection in the event that the tenant causes damage to the property; refunded when tenant moves out if there is no damage.</a:t>
            </a:r>
            <a:endParaRPr sz="2800">
              <a:latin typeface="Arial Narrow"/>
              <a:ea typeface="Arial Narrow"/>
              <a:cs typeface="Arial Narrow"/>
              <a:sym typeface="Arial Narrow"/>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animEffect transition="in" filter="fade">
                                      <p:cBhvr>
                                        <p:cTn id="7" dur="1000"/>
                                        <p:tgtEl>
                                          <p:spTgt spid="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xEl>
                                              <p:pRg st="1" end="1"/>
                                            </p:txEl>
                                          </p:spTgt>
                                        </p:tgtEl>
                                        <p:attrNameLst>
                                          <p:attrName>style.visibility</p:attrName>
                                        </p:attrNameLst>
                                      </p:cBhvr>
                                      <p:to>
                                        <p:strVal val="visible"/>
                                      </p:to>
                                    </p:set>
                                    <p:animEffect transition="in" filter="fade">
                                      <p:cBhvr>
                                        <p:cTn id="12" dur="1000"/>
                                        <p:tgtEl>
                                          <p:spTgt spid="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0">
                                            <p:txEl>
                                              <p:pRg st="2" end="2"/>
                                            </p:txEl>
                                          </p:spTgt>
                                        </p:tgtEl>
                                        <p:attrNameLst>
                                          <p:attrName>style.visibility</p:attrName>
                                        </p:attrNameLst>
                                      </p:cBhvr>
                                      <p:to>
                                        <p:strVal val="visible"/>
                                      </p:to>
                                    </p:set>
                                    <p:animEffect transition="in" filter="fade">
                                      <p:cBhvr>
                                        <p:cTn id="17" dur="1000"/>
                                        <p:tgtEl>
                                          <p:spTgt spid="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0">
                                            <p:txEl>
                                              <p:pRg st="3" end="3"/>
                                            </p:txEl>
                                          </p:spTgt>
                                        </p:tgtEl>
                                        <p:attrNameLst>
                                          <p:attrName>style.visibility</p:attrName>
                                        </p:attrNameLst>
                                      </p:cBhvr>
                                      <p:to>
                                        <p:strVal val="visible"/>
                                      </p:to>
                                    </p:set>
                                    <p:animEffect transition="in" filter="fade">
                                      <p:cBhvr>
                                        <p:cTn id="22" dur="1000"/>
                                        <p:tgtEl>
                                          <p:spTgt spid="8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0">
                                            <p:txEl>
                                              <p:pRg st="4" end="4"/>
                                            </p:txEl>
                                          </p:spTgt>
                                        </p:tgtEl>
                                        <p:attrNameLst>
                                          <p:attrName>style.visibility</p:attrName>
                                        </p:attrNameLst>
                                      </p:cBhvr>
                                      <p:to>
                                        <p:strVal val="visible"/>
                                      </p:to>
                                    </p:set>
                                    <p:animEffect transition="in" filter="fade">
                                      <p:cBhvr>
                                        <p:cTn id="27" dur="1000"/>
                                        <p:tgtEl>
                                          <p:spTgt spid="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3</a:t>
            </a:fld>
            <a:endParaRPr sz="1400">
              <a:solidFill>
                <a:srgbClr val="FFFFFF"/>
              </a:solidFill>
              <a:latin typeface="Old Standard TT"/>
              <a:ea typeface="Old Standard TT"/>
              <a:cs typeface="Old Standard TT"/>
              <a:sym typeface="Old Standard TT"/>
            </a:endParaRPr>
          </a:p>
        </p:txBody>
      </p:sp>
      <p:sp>
        <p:nvSpPr>
          <p:cNvPr id="86" name="Google Shape;86;p16"/>
          <p:cNvSpPr/>
          <p:nvPr/>
        </p:nvSpPr>
        <p:spPr>
          <a:xfrm>
            <a:off x="609600" y="381000"/>
            <a:ext cx="4191000" cy="822300"/>
          </a:xfrm>
          <a:prstGeom prst="ellipse">
            <a:avLst/>
          </a:prstGeom>
          <a:solidFill>
            <a:srgbClr val="CC3300"/>
          </a:solidFill>
          <a:ln w="9525" cap="flat" cmpd="sng">
            <a:solidFill>
              <a:srgbClr val="CC33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66CC"/>
              </a:buClr>
              <a:buFont typeface="Arial Black"/>
              <a:buNone/>
            </a:pPr>
            <a:r>
              <a:rPr lang="en-US" sz="3600" b="0" i="0" u="none">
                <a:solidFill>
                  <a:srgbClr val="F8F8F8"/>
                </a:solidFill>
                <a:latin typeface="Arial Black"/>
                <a:ea typeface="Arial Black"/>
                <a:cs typeface="Arial Black"/>
                <a:sym typeface="Arial Black"/>
              </a:rPr>
              <a:t>Key Terms</a:t>
            </a:r>
            <a:endParaRPr/>
          </a:p>
        </p:txBody>
      </p:sp>
      <p:sp>
        <p:nvSpPr>
          <p:cNvPr id="87" name="Google Shape;87;p16"/>
          <p:cNvSpPr txBox="1">
            <a:spLocks noGrp="1"/>
          </p:cNvSpPr>
          <p:nvPr>
            <p:ph type="body" idx="1"/>
          </p:nvPr>
        </p:nvSpPr>
        <p:spPr>
          <a:xfrm>
            <a:off x="546950" y="1411351"/>
            <a:ext cx="8204400" cy="4958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800">
                <a:latin typeface="Arial Narrow"/>
                <a:ea typeface="Arial Narrow"/>
                <a:cs typeface="Arial Narrow"/>
                <a:sym typeface="Arial Narrow"/>
              </a:rPr>
              <a:t>Lease:  a written agreement between the landlord and a tenant that details the amount of rent, the length of time the unit is to be rented, and the rules and regulations that must be followed.</a:t>
            </a:r>
            <a:endParaRPr sz="2800">
              <a:latin typeface="Arial Narrow"/>
              <a:ea typeface="Arial Narrow"/>
              <a:cs typeface="Arial Narrow"/>
              <a:sym typeface="Arial Narrow"/>
            </a:endParaRPr>
          </a:p>
          <a:p>
            <a:pPr marL="0" marR="0" lvl="0" indent="0" algn="l" rtl="0">
              <a:lnSpc>
                <a:spcPct val="100000"/>
              </a:lnSpc>
              <a:spcBef>
                <a:spcPts val="0"/>
              </a:spcBef>
              <a:spcAft>
                <a:spcPts val="0"/>
              </a:spcAft>
              <a:buNone/>
            </a:pPr>
            <a:endParaRPr sz="2800">
              <a:latin typeface="Arial Narrow"/>
              <a:ea typeface="Arial Narrow"/>
              <a:cs typeface="Arial Narrow"/>
              <a:sym typeface="Arial Narrow"/>
            </a:endParaRPr>
          </a:p>
          <a:p>
            <a:pPr marL="0" marR="0" lvl="0" indent="0" algn="l" rtl="0">
              <a:lnSpc>
                <a:spcPct val="100000"/>
              </a:lnSpc>
              <a:spcBef>
                <a:spcPts val="0"/>
              </a:spcBef>
              <a:spcAft>
                <a:spcPts val="0"/>
              </a:spcAft>
              <a:buNone/>
            </a:pPr>
            <a:r>
              <a:rPr lang="en-US" sz="2800">
                <a:latin typeface="Arial Narrow"/>
                <a:ea typeface="Arial Narrow"/>
                <a:cs typeface="Arial Narrow"/>
                <a:sym typeface="Arial Narrow"/>
              </a:rPr>
              <a:t>Evict:  legally forcing a tenant to leave a rental property for failure to pay rent or follow the rules and regulations of the lease.</a:t>
            </a:r>
            <a:endParaRPr sz="2800">
              <a:latin typeface="Arial Narrow"/>
              <a:ea typeface="Arial Narrow"/>
              <a:cs typeface="Arial Narrow"/>
              <a:sym typeface="Arial Narrow"/>
            </a:endParaRPr>
          </a:p>
          <a:p>
            <a:pPr marL="0" marR="0" lvl="0" indent="0" algn="l" rtl="0">
              <a:lnSpc>
                <a:spcPct val="100000"/>
              </a:lnSpc>
              <a:spcBef>
                <a:spcPts val="560"/>
              </a:spcBef>
              <a:spcAft>
                <a:spcPts val="0"/>
              </a:spcAft>
              <a:buNone/>
            </a:pPr>
            <a:endParaRPr sz="2800">
              <a:latin typeface="Arial Narrow"/>
              <a:ea typeface="Arial Narrow"/>
              <a:cs typeface="Arial Narrow"/>
              <a:sym typeface="Arial Narrow"/>
            </a:endParaRPr>
          </a:p>
          <a:p>
            <a:pPr marL="0" marR="0" lvl="0" indent="0" algn="l" rtl="0">
              <a:lnSpc>
                <a:spcPct val="100000"/>
              </a:lnSpc>
              <a:spcBef>
                <a:spcPts val="560"/>
              </a:spcBef>
              <a:spcAft>
                <a:spcPts val="0"/>
              </a:spcAft>
              <a:buNone/>
            </a:pPr>
            <a:r>
              <a:rPr lang="en-US" sz="2800">
                <a:latin typeface="Arial Narrow"/>
                <a:ea typeface="Arial Narrow"/>
                <a:cs typeface="Arial Narrow"/>
                <a:sym typeface="Arial Narrow"/>
              </a:rPr>
              <a:t>Application Deposit: money that covers the cost of processing the application for the rental.</a:t>
            </a:r>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Effect transition="in" filter="fade">
                                      <p:cBhvr>
                                        <p:cTn id="7" dur="1000"/>
                                        <p:tgtEl>
                                          <p:spTgt spid="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
                                            <p:txEl>
                                              <p:pRg st="1" end="1"/>
                                            </p:txEl>
                                          </p:spTgt>
                                        </p:tgtEl>
                                        <p:attrNameLst>
                                          <p:attrName>style.visibility</p:attrName>
                                        </p:attrNameLst>
                                      </p:cBhvr>
                                      <p:to>
                                        <p:strVal val="visible"/>
                                      </p:to>
                                    </p:set>
                                    <p:animEffect transition="in" filter="fade">
                                      <p:cBhvr>
                                        <p:cTn id="12" dur="1000"/>
                                        <p:tgtEl>
                                          <p:spTgt spid="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
                                            <p:txEl>
                                              <p:pRg st="2" end="2"/>
                                            </p:txEl>
                                          </p:spTgt>
                                        </p:tgtEl>
                                        <p:attrNameLst>
                                          <p:attrName>style.visibility</p:attrName>
                                        </p:attrNameLst>
                                      </p:cBhvr>
                                      <p:to>
                                        <p:strVal val="visible"/>
                                      </p:to>
                                    </p:set>
                                    <p:animEffect transition="in" filter="fade">
                                      <p:cBhvr>
                                        <p:cTn id="17" dur="1000"/>
                                        <p:tgtEl>
                                          <p:spTgt spid="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
                                            <p:txEl>
                                              <p:pRg st="3" end="3"/>
                                            </p:txEl>
                                          </p:spTgt>
                                        </p:tgtEl>
                                        <p:attrNameLst>
                                          <p:attrName>style.visibility</p:attrName>
                                        </p:attrNameLst>
                                      </p:cBhvr>
                                      <p:to>
                                        <p:strVal val="visible"/>
                                      </p:to>
                                    </p:set>
                                    <p:animEffect transition="in" filter="fade">
                                      <p:cBhvr>
                                        <p:cTn id="22" dur="1000"/>
                                        <p:tgtEl>
                                          <p:spTgt spid="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7">
                                            <p:txEl>
                                              <p:pRg st="4" end="4"/>
                                            </p:txEl>
                                          </p:spTgt>
                                        </p:tgtEl>
                                        <p:attrNameLst>
                                          <p:attrName>style.visibility</p:attrName>
                                        </p:attrNameLst>
                                      </p:cBhvr>
                                      <p:to>
                                        <p:strVal val="visible"/>
                                      </p:to>
                                    </p:set>
                                    <p:animEffect transition="in" filter="fade">
                                      <p:cBhvr>
                                        <p:cTn id="27" dur="1000"/>
                                        <p:tgtEl>
                                          <p:spTgt spid="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593367"/>
            <a:ext cx="8520600" cy="8175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200" b="1" i="0" u="none" strike="noStrike" cap="none">
                <a:solidFill>
                  <a:srgbClr val="F7FAFB"/>
                </a:solidFill>
                <a:latin typeface="Arial"/>
                <a:ea typeface="Arial"/>
                <a:cs typeface="Arial"/>
                <a:sym typeface="Arial"/>
              </a:rPr>
              <a:t>Where will you live?</a:t>
            </a:r>
            <a:endParaRPr/>
          </a:p>
        </p:txBody>
      </p:sp>
      <p:sp>
        <p:nvSpPr>
          <p:cNvPr id="93" name="Google Shape;93;p17"/>
          <p:cNvSpPr txBox="1">
            <a:spLocks noGrp="1"/>
          </p:cNvSpPr>
          <p:nvPr>
            <p:ph type="body" idx="1"/>
          </p:nvPr>
        </p:nvSpPr>
        <p:spPr>
          <a:xfrm>
            <a:off x="311700" y="1410875"/>
            <a:ext cx="8520600" cy="5096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40"/>
              </a:spcBef>
              <a:spcAft>
                <a:spcPts val="0"/>
              </a:spcAft>
              <a:buNone/>
            </a:pPr>
            <a:r>
              <a:rPr lang="en-US" sz="3200">
                <a:latin typeface="Arial Narrow"/>
                <a:ea typeface="Arial Narrow"/>
                <a:cs typeface="Arial Narrow"/>
                <a:sym typeface="Arial Narrow"/>
              </a:rPr>
              <a:t>Many options depending on how long you think you will live there for:</a:t>
            </a:r>
            <a:endParaRPr sz="3200">
              <a:latin typeface="Arial Narrow"/>
              <a:ea typeface="Arial Narrow"/>
              <a:cs typeface="Arial Narrow"/>
              <a:sym typeface="Arial Narrow"/>
            </a:endParaRPr>
          </a:p>
          <a:p>
            <a:pPr marL="457200" marR="0" lvl="0" indent="-431800" algn="l" rtl="0">
              <a:lnSpc>
                <a:spcPct val="100000"/>
              </a:lnSpc>
              <a:spcBef>
                <a:spcPts val="640"/>
              </a:spcBef>
              <a:spcAft>
                <a:spcPts val="0"/>
              </a:spcAft>
              <a:buSzPts val="3200"/>
              <a:buFont typeface="Arial Narrow"/>
              <a:buChar char="●"/>
            </a:pPr>
            <a:r>
              <a:rPr lang="en-US" sz="3200">
                <a:latin typeface="Arial Narrow"/>
                <a:ea typeface="Arial Narrow"/>
                <a:cs typeface="Arial Narrow"/>
                <a:sym typeface="Arial Narrow"/>
              </a:rPr>
              <a:t>Dorm</a:t>
            </a:r>
            <a:endParaRPr sz="3200">
              <a:latin typeface="Arial Narrow"/>
              <a:ea typeface="Arial Narrow"/>
              <a:cs typeface="Arial Narrow"/>
              <a:sym typeface="Arial Narrow"/>
            </a:endParaRPr>
          </a:p>
          <a:p>
            <a:pPr marL="457200" marR="0" lvl="0" indent="-431800" algn="l" rtl="0">
              <a:lnSpc>
                <a:spcPct val="100000"/>
              </a:lnSpc>
              <a:spcBef>
                <a:spcPts val="0"/>
              </a:spcBef>
              <a:spcAft>
                <a:spcPts val="0"/>
              </a:spcAft>
              <a:buSzPts val="3200"/>
              <a:buFont typeface="Arial Narrow"/>
              <a:buChar char="●"/>
            </a:pPr>
            <a:r>
              <a:rPr lang="en-US" sz="3200">
                <a:latin typeface="Arial Narrow"/>
                <a:ea typeface="Arial Narrow"/>
                <a:cs typeface="Arial Narrow"/>
                <a:sym typeface="Arial Narrow"/>
              </a:rPr>
              <a:t>Apartment</a:t>
            </a:r>
            <a:endParaRPr sz="3200">
              <a:latin typeface="Arial Narrow"/>
              <a:ea typeface="Arial Narrow"/>
              <a:cs typeface="Arial Narrow"/>
              <a:sym typeface="Arial Narrow"/>
            </a:endParaRPr>
          </a:p>
          <a:p>
            <a:pPr marL="457200" marR="0" lvl="0" indent="-431800" algn="l" rtl="0">
              <a:lnSpc>
                <a:spcPct val="100000"/>
              </a:lnSpc>
              <a:spcBef>
                <a:spcPts val="0"/>
              </a:spcBef>
              <a:spcAft>
                <a:spcPts val="0"/>
              </a:spcAft>
              <a:buSzPts val="3200"/>
              <a:buFont typeface="Arial Narrow"/>
              <a:buChar char="●"/>
            </a:pPr>
            <a:r>
              <a:rPr lang="en-US" sz="3200">
                <a:latin typeface="Arial Narrow"/>
                <a:ea typeface="Arial Narrow"/>
                <a:cs typeface="Arial Narrow"/>
                <a:sym typeface="Arial Narrow"/>
              </a:rPr>
              <a:t>Condo/townhome</a:t>
            </a:r>
            <a:endParaRPr sz="3200">
              <a:latin typeface="Arial Narrow"/>
              <a:ea typeface="Arial Narrow"/>
              <a:cs typeface="Arial Narrow"/>
              <a:sym typeface="Arial Narrow"/>
            </a:endParaRPr>
          </a:p>
          <a:p>
            <a:pPr marL="457200" marR="0" lvl="0" indent="-431800" algn="l" rtl="0">
              <a:lnSpc>
                <a:spcPct val="100000"/>
              </a:lnSpc>
              <a:spcBef>
                <a:spcPts val="0"/>
              </a:spcBef>
              <a:spcAft>
                <a:spcPts val="0"/>
              </a:spcAft>
              <a:buSzPts val="3200"/>
              <a:buFont typeface="Arial Narrow"/>
              <a:buChar char="●"/>
            </a:pPr>
            <a:r>
              <a:rPr lang="en-US" sz="3200">
                <a:latin typeface="Arial Narrow"/>
                <a:ea typeface="Arial Narrow"/>
                <a:cs typeface="Arial Narrow"/>
                <a:sym typeface="Arial Narrow"/>
              </a:rPr>
              <a:t>House</a:t>
            </a:r>
            <a:endParaRPr sz="3200">
              <a:latin typeface="Arial Narrow"/>
              <a:ea typeface="Arial Narrow"/>
              <a:cs typeface="Arial Narrow"/>
              <a:sym typeface="Arial Narrow"/>
            </a:endParaRPr>
          </a:p>
          <a:p>
            <a:pPr marL="0" marR="0" lvl="0" indent="0" algn="l" rtl="0">
              <a:lnSpc>
                <a:spcPct val="100000"/>
              </a:lnSpc>
              <a:spcBef>
                <a:spcPts val="640"/>
              </a:spcBef>
              <a:spcAft>
                <a:spcPts val="0"/>
              </a:spcAft>
              <a:buNone/>
            </a:pPr>
            <a:endParaRPr sz="3200">
              <a:latin typeface="Arial Narrow"/>
              <a:ea typeface="Arial Narrow"/>
              <a:cs typeface="Arial Narrow"/>
              <a:sym typeface="Arial Narrow"/>
            </a:endParaRPr>
          </a:p>
          <a:p>
            <a:pPr marL="0" marR="0" lvl="0" indent="0" algn="l" rtl="0">
              <a:lnSpc>
                <a:spcPct val="100000"/>
              </a:lnSpc>
              <a:spcBef>
                <a:spcPts val="640"/>
              </a:spcBef>
              <a:spcAft>
                <a:spcPts val="0"/>
              </a:spcAft>
              <a:buNone/>
            </a:pPr>
            <a:r>
              <a:rPr lang="en-US" sz="3200">
                <a:latin typeface="Arial Narrow"/>
                <a:ea typeface="Arial Narrow"/>
                <a:cs typeface="Arial Narrow"/>
                <a:sym typeface="Arial Narrow"/>
              </a:rPr>
              <a:t>One can rent or </a:t>
            </a:r>
            <a:r>
              <a:rPr lang="en-US" sz="3200" b="0" i="0" u="none" strike="noStrike" cap="none">
                <a:solidFill>
                  <a:schemeClr val="dk1"/>
                </a:solidFill>
                <a:latin typeface="Arial Narrow"/>
                <a:ea typeface="Arial Narrow"/>
                <a:cs typeface="Arial Narrow"/>
                <a:sym typeface="Arial Narrow"/>
              </a:rPr>
              <a:t>purchase</a:t>
            </a:r>
            <a:endParaRPr sz="3200" b="0" i="0" u="none" strike="noStrike" cap="none">
              <a:solidFill>
                <a:schemeClr val="dk1"/>
              </a:solidFill>
              <a:latin typeface="Arial Narrow"/>
              <a:ea typeface="Arial Narrow"/>
              <a:cs typeface="Arial Narrow"/>
              <a:sym typeface="Arial Narrow"/>
            </a:endParaRPr>
          </a:p>
          <a:p>
            <a:pPr marL="457200" marR="0" lvl="0" indent="-431800" algn="l" rtl="0">
              <a:lnSpc>
                <a:spcPct val="100000"/>
              </a:lnSpc>
              <a:spcBef>
                <a:spcPts val="640"/>
              </a:spcBef>
              <a:spcAft>
                <a:spcPts val="0"/>
              </a:spcAft>
              <a:buSzPts val="3200"/>
              <a:buFont typeface="Arial Narrow"/>
              <a:buChar char="-"/>
            </a:pPr>
            <a:r>
              <a:rPr lang="en-US" sz="3200">
                <a:latin typeface="Arial Narrow"/>
                <a:ea typeface="Arial Narrow"/>
                <a:cs typeface="Arial Narrow"/>
                <a:sym typeface="Arial Narrow"/>
              </a:rPr>
              <a:t>Advantages and disadvantages to each</a:t>
            </a:r>
            <a:endParaRPr sz="3200">
              <a:latin typeface="Arial Narrow"/>
              <a:ea typeface="Arial Narrow"/>
              <a:cs typeface="Arial Narrow"/>
              <a:sym typeface="Arial Narrow"/>
            </a:endParaRPr>
          </a:p>
        </p:txBody>
      </p:sp>
      <p:sp>
        <p:nvSpPr>
          <p:cNvPr id="94" name="Google Shape;94;p17"/>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4</a:t>
            </a:fld>
            <a:endParaRPr sz="1400">
              <a:solidFill>
                <a:srgbClr val="FFFFFF"/>
              </a:solidFill>
              <a:latin typeface="Old Standard TT"/>
              <a:ea typeface="Old Standard TT"/>
              <a:cs typeface="Old Standard TT"/>
              <a:sym typeface="Old Standard TT"/>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2000"/>
                                        <p:tgtEl>
                                          <p:spTgt spid="9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93">
                                            <p:txEl>
                                              <p:pRg st="1" end="1"/>
                                            </p:txEl>
                                          </p:spTgt>
                                        </p:tgtEl>
                                        <p:attrNameLst>
                                          <p:attrName>style.visibility</p:attrName>
                                        </p:attrNameLst>
                                      </p:cBhvr>
                                      <p:to>
                                        <p:strVal val="visible"/>
                                      </p:to>
                                    </p:set>
                                    <p:animEffect transition="in" filter="fade">
                                      <p:cBhvr>
                                        <p:cTn id="11" dur="2000"/>
                                        <p:tgtEl>
                                          <p:spTgt spid="93">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93">
                                            <p:txEl>
                                              <p:pRg st="2" end="2"/>
                                            </p:txEl>
                                          </p:spTgt>
                                        </p:tgtEl>
                                        <p:attrNameLst>
                                          <p:attrName>style.visibility</p:attrName>
                                        </p:attrNameLst>
                                      </p:cBhvr>
                                      <p:to>
                                        <p:strVal val="visible"/>
                                      </p:to>
                                    </p:set>
                                    <p:animEffect transition="in" filter="fade">
                                      <p:cBhvr>
                                        <p:cTn id="15" dur="2000"/>
                                        <p:tgtEl>
                                          <p:spTgt spid="93">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93">
                                            <p:txEl>
                                              <p:pRg st="3" end="3"/>
                                            </p:txEl>
                                          </p:spTgt>
                                        </p:tgtEl>
                                        <p:attrNameLst>
                                          <p:attrName>style.visibility</p:attrName>
                                        </p:attrNameLst>
                                      </p:cBhvr>
                                      <p:to>
                                        <p:strVal val="visible"/>
                                      </p:to>
                                    </p:set>
                                    <p:animEffect transition="in" filter="fade">
                                      <p:cBhvr>
                                        <p:cTn id="19" dur="2000"/>
                                        <p:tgtEl>
                                          <p:spTgt spid="93">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93">
                                            <p:txEl>
                                              <p:pRg st="4" end="4"/>
                                            </p:txEl>
                                          </p:spTgt>
                                        </p:tgtEl>
                                        <p:attrNameLst>
                                          <p:attrName>style.visibility</p:attrName>
                                        </p:attrNameLst>
                                      </p:cBhvr>
                                      <p:to>
                                        <p:strVal val="visible"/>
                                      </p:to>
                                    </p:set>
                                    <p:animEffect transition="in" filter="fade">
                                      <p:cBhvr>
                                        <p:cTn id="23" dur="2000"/>
                                        <p:tgtEl>
                                          <p:spTgt spid="93">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93">
                                            <p:txEl>
                                              <p:pRg st="5" end="5"/>
                                            </p:txEl>
                                          </p:spTgt>
                                        </p:tgtEl>
                                        <p:attrNameLst>
                                          <p:attrName>style.visibility</p:attrName>
                                        </p:attrNameLst>
                                      </p:cBhvr>
                                      <p:to>
                                        <p:strVal val="visible"/>
                                      </p:to>
                                    </p:set>
                                    <p:animEffect transition="in" filter="fade">
                                      <p:cBhvr>
                                        <p:cTn id="27" dur="2000"/>
                                        <p:tgtEl>
                                          <p:spTgt spid="93">
                                            <p:txEl>
                                              <p:pRg st="5" end="5"/>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93">
                                            <p:txEl>
                                              <p:pRg st="6" end="6"/>
                                            </p:txEl>
                                          </p:spTgt>
                                        </p:tgtEl>
                                        <p:attrNameLst>
                                          <p:attrName>style.visibility</p:attrName>
                                        </p:attrNameLst>
                                      </p:cBhvr>
                                      <p:to>
                                        <p:strVal val="visible"/>
                                      </p:to>
                                    </p:set>
                                    <p:animEffect transition="in" filter="fade">
                                      <p:cBhvr>
                                        <p:cTn id="31" dur="2000"/>
                                        <p:tgtEl>
                                          <p:spTgt spid="93">
                                            <p:txEl>
                                              <p:pRg st="6" end="6"/>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93">
                                            <p:txEl>
                                              <p:pRg st="7" end="7"/>
                                            </p:txEl>
                                          </p:spTgt>
                                        </p:tgtEl>
                                        <p:attrNameLst>
                                          <p:attrName>style.visibility</p:attrName>
                                        </p:attrNameLst>
                                      </p:cBhvr>
                                      <p:to>
                                        <p:strVal val="visible"/>
                                      </p:to>
                                    </p:set>
                                    <p:animEffect transition="in" filter="fade">
                                      <p:cBhvr>
                                        <p:cTn id="35" dur="2000"/>
                                        <p:tgtEl>
                                          <p:spTgt spid="9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311700" y="593367"/>
            <a:ext cx="8520600" cy="8175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200" b="1">
                <a:solidFill>
                  <a:srgbClr val="F7FAFB"/>
                </a:solidFill>
                <a:latin typeface="Arial"/>
                <a:ea typeface="Arial"/>
                <a:cs typeface="Arial"/>
                <a:sym typeface="Arial"/>
              </a:rPr>
              <a:t>IMPORTANT</a:t>
            </a:r>
            <a:endParaRPr/>
          </a:p>
        </p:txBody>
      </p:sp>
      <p:sp>
        <p:nvSpPr>
          <p:cNvPr id="100" name="Google Shape;100;p18"/>
          <p:cNvSpPr txBox="1">
            <a:spLocks noGrp="1"/>
          </p:cNvSpPr>
          <p:nvPr>
            <p:ph type="body" idx="1"/>
          </p:nvPr>
        </p:nvSpPr>
        <p:spPr>
          <a:xfrm>
            <a:off x="311700" y="1800602"/>
            <a:ext cx="8520600" cy="3256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800">
                <a:latin typeface="Arial"/>
                <a:ea typeface="Arial"/>
                <a:cs typeface="Arial"/>
                <a:sym typeface="Arial"/>
              </a:rPr>
              <a:t>As a rule, people should budget between </a:t>
            </a:r>
            <a:r>
              <a:rPr lang="en-US" sz="2800">
                <a:highlight>
                  <a:srgbClr val="FFFF00"/>
                </a:highlight>
                <a:latin typeface="Arial"/>
                <a:ea typeface="Arial"/>
                <a:cs typeface="Arial"/>
                <a:sym typeface="Arial"/>
              </a:rPr>
              <a:t>25% and 30% of their gross monthly income</a:t>
            </a:r>
            <a:r>
              <a:rPr lang="en-US" sz="2800">
                <a:latin typeface="Arial"/>
                <a:ea typeface="Arial"/>
                <a:cs typeface="Arial"/>
                <a:sym typeface="Arial"/>
              </a:rPr>
              <a:t> for rent or housing expenses (good estimate is 28%).</a:t>
            </a:r>
            <a:endParaRPr sz="2800"/>
          </a:p>
        </p:txBody>
      </p:sp>
      <p:sp>
        <p:nvSpPr>
          <p:cNvPr id="101" name="Google Shape;101;p18"/>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5</a:t>
            </a:fld>
            <a:endParaRPr sz="1400">
              <a:solidFill>
                <a:srgbClr val="FFFFFF"/>
              </a:solidFill>
              <a:latin typeface="Old Standard TT"/>
              <a:ea typeface="Old Standard TT"/>
              <a:cs typeface="Old Standard TT"/>
              <a:sym typeface="Old Standard TT"/>
            </a:endParaRPr>
          </a:p>
        </p:txBody>
      </p:sp>
    </p:spTree>
  </p:cSld>
  <p:clrMapOvr>
    <a:masterClrMapping/>
  </p:clrMapOvr>
  <p:transition spd="med">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311700" y="212367"/>
            <a:ext cx="8520600" cy="8175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200" b="1">
                <a:solidFill>
                  <a:srgbClr val="F7FAFB"/>
                </a:solidFill>
                <a:latin typeface="Arial"/>
                <a:ea typeface="Arial"/>
                <a:cs typeface="Arial"/>
                <a:sym typeface="Arial"/>
              </a:rPr>
              <a:t>Can Afford vs. Can Make Payments</a:t>
            </a:r>
            <a:endParaRPr/>
          </a:p>
        </p:txBody>
      </p:sp>
      <p:sp>
        <p:nvSpPr>
          <p:cNvPr id="107" name="Google Shape;107;p19"/>
          <p:cNvSpPr txBox="1">
            <a:spLocks noGrp="1"/>
          </p:cNvSpPr>
          <p:nvPr>
            <p:ph type="body" idx="1"/>
          </p:nvPr>
        </p:nvSpPr>
        <p:spPr>
          <a:xfrm>
            <a:off x="311700" y="1109975"/>
            <a:ext cx="8520600" cy="5397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640"/>
              </a:spcBef>
              <a:spcAft>
                <a:spcPts val="0"/>
              </a:spcAft>
              <a:buNone/>
            </a:pPr>
            <a:r>
              <a:rPr lang="en-US" sz="3200">
                <a:latin typeface="Arial Narrow"/>
                <a:ea typeface="Arial Narrow"/>
                <a:cs typeface="Arial Narrow"/>
                <a:sym typeface="Arial Narrow"/>
              </a:rPr>
              <a:t>Can Afford - </a:t>
            </a:r>
            <a:endParaRPr sz="3200">
              <a:latin typeface="Arial Narrow"/>
              <a:ea typeface="Arial Narrow"/>
              <a:cs typeface="Arial Narrow"/>
              <a:sym typeface="Arial Narrow"/>
            </a:endParaRPr>
          </a:p>
          <a:p>
            <a:pPr marL="457200" marR="0" lvl="0" indent="-431800" algn="l" rtl="0">
              <a:lnSpc>
                <a:spcPct val="100000"/>
              </a:lnSpc>
              <a:spcBef>
                <a:spcPts val="640"/>
              </a:spcBef>
              <a:spcAft>
                <a:spcPts val="0"/>
              </a:spcAft>
              <a:buSzPts val="3200"/>
              <a:buFont typeface="Arial Narrow"/>
              <a:buChar char="●"/>
            </a:pPr>
            <a:r>
              <a:rPr lang="en-US" sz="3200">
                <a:latin typeface="Arial Narrow"/>
                <a:ea typeface="Arial Narrow"/>
                <a:cs typeface="Arial Narrow"/>
                <a:sym typeface="Arial Narrow"/>
              </a:rPr>
              <a:t>Falls within the recommended 25-30%</a:t>
            </a:r>
            <a:endParaRPr sz="3200">
              <a:latin typeface="Arial Narrow"/>
              <a:ea typeface="Arial Narrow"/>
              <a:cs typeface="Arial Narrow"/>
              <a:sym typeface="Arial Narrow"/>
            </a:endParaRPr>
          </a:p>
          <a:p>
            <a:pPr marL="457200" marR="0" lvl="0" indent="-431800" algn="l" rtl="0">
              <a:lnSpc>
                <a:spcPct val="100000"/>
              </a:lnSpc>
              <a:spcBef>
                <a:spcPts val="0"/>
              </a:spcBef>
              <a:spcAft>
                <a:spcPts val="0"/>
              </a:spcAft>
              <a:buSzPts val="3200"/>
              <a:buFont typeface="Arial Narrow"/>
              <a:buChar char="●"/>
            </a:pPr>
            <a:r>
              <a:rPr lang="en-US" sz="3200">
                <a:latin typeface="Arial Narrow"/>
                <a:ea typeface="Arial Narrow"/>
                <a:cs typeface="Arial Narrow"/>
                <a:sym typeface="Arial Narrow"/>
              </a:rPr>
              <a:t>Safe estimate to afford additional living expenses (food, utilities, phone, internet, cable)</a:t>
            </a:r>
            <a:endParaRPr sz="3200">
              <a:latin typeface="Arial Narrow"/>
              <a:ea typeface="Arial Narrow"/>
              <a:cs typeface="Arial Narrow"/>
              <a:sym typeface="Arial Narrow"/>
            </a:endParaRPr>
          </a:p>
          <a:p>
            <a:pPr marL="0" marR="0" lvl="0" indent="0" algn="l" rtl="0">
              <a:lnSpc>
                <a:spcPct val="100000"/>
              </a:lnSpc>
              <a:spcBef>
                <a:spcPts val="640"/>
              </a:spcBef>
              <a:spcAft>
                <a:spcPts val="0"/>
              </a:spcAft>
              <a:buNone/>
            </a:pPr>
            <a:endParaRPr sz="3200">
              <a:latin typeface="Arial Narrow"/>
              <a:ea typeface="Arial Narrow"/>
              <a:cs typeface="Arial Narrow"/>
              <a:sym typeface="Arial Narrow"/>
            </a:endParaRPr>
          </a:p>
          <a:p>
            <a:pPr marL="0" marR="0" lvl="0" indent="0" algn="l" rtl="0">
              <a:lnSpc>
                <a:spcPct val="100000"/>
              </a:lnSpc>
              <a:spcBef>
                <a:spcPts val="640"/>
              </a:spcBef>
              <a:spcAft>
                <a:spcPts val="0"/>
              </a:spcAft>
              <a:buNone/>
            </a:pPr>
            <a:r>
              <a:rPr lang="en-US" sz="3200">
                <a:latin typeface="Arial Narrow"/>
                <a:ea typeface="Arial Narrow"/>
                <a:cs typeface="Arial Narrow"/>
                <a:sym typeface="Arial Narrow"/>
              </a:rPr>
              <a:t>Can Make Payments - </a:t>
            </a:r>
            <a:endParaRPr sz="3200" b="0" i="0" u="none" strike="noStrike" cap="none">
              <a:solidFill>
                <a:schemeClr val="dk1"/>
              </a:solidFill>
              <a:latin typeface="Arial Narrow"/>
              <a:ea typeface="Arial Narrow"/>
              <a:cs typeface="Arial Narrow"/>
              <a:sym typeface="Arial Narrow"/>
            </a:endParaRPr>
          </a:p>
          <a:p>
            <a:pPr marL="457200" marR="0" lvl="0" indent="-431800" algn="l" rtl="0">
              <a:lnSpc>
                <a:spcPct val="100000"/>
              </a:lnSpc>
              <a:spcBef>
                <a:spcPts val="640"/>
              </a:spcBef>
              <a:spcAft>
                <a:spcPts val="0"/>
              </a:spcAft>
              <a:buSzPts val="3200"/>
              <a:buFont typeface="Arial Narrow"/>
              <a:buChar char="●"/>
            </a:pPr>
            <a:r>
              <a:rPr lang="en-US" sz="3200">
                <a:latin typeface="Arial Narrow"/>
                <a:ea typeface="Arial Narrow"/>
                <a:cs typeface="Arial Narrow"/>
                <a:sym typeface="Arial Narrow"/>
              </a:rPr>
              <a:t>More than recommended 30%</a:t>
            </a:r>
            <a:endParaRPr sz="3200">
              <a:latin typeface="Arial Narrow"/>
              <a:ea typeface="Arial Narrow"/>
              <a:cs typeface="Arial Narrow"/>
              <a:sym typeface="Arial Narrow"/>
            </a:endParaRPr>
          </a:p>
          <a:p>
            <a:pPr marL="457200" marR="0" lvl="0" indent="-431800" algn="l" rtl="0">
              <a:lnSpc>
                <a:spcPct val="100000"/>
              </a:lnSpc>
              <a:spcBef>
                <a:spcPts val="0"/>
              </a:spcBef>
              <a:spcAft>
                <a:spcPts val="0"/>
              </a:spcAft>
              <a:buSzPts val="3200"/>
              <a:buFont typeface="Arial Narrow"/>
              <a:buChar char="●"/>
            </a:pPr>
            <a:r>
              <a:rPr lang="en-US" sz="3200">
                <a:latin typeface="Arial Narrow"/>
                <a:ea typeface="Arial Narrow"/>
                <a:cs typeface="Arial Narrow"/>
                <a:sym typeface="Arial Narrow"/>
              </a:rPr>
              <a:t>Make enough to pay housing each month</a:t>
            </a:r>
            <a:endParaRPr sz="3200">
              <a:latin typeface="Arial Narrow"/>
              <a:ea typeface="Arial Narrow"/>
              <a:cs typeface="Arial Narrow"/>
              <a:sym typeface="Arial Narrow"/>
            </a:endParaRPr>
          </a:p>
          <a:p>
            <a:pPr marL="457200" marR="0" lvl="0" indent="-431800" algn="l" rtl="0">
              <a:lnSpc>
                <a:spcPct val="100000"/>
              </a:lnSpc>
              <a:spcBef>
                <a:spcPts val="0"/>
              </a:spcBef>
              <a:spcAft>
                <a:spcPts val="0"/>
              </a:spcAft>
              <a:buSzPts val="3200"/>
              <a:buFont typeface="Arial Narrow"/>
              <a:buChar char="●"/>
            </a:pPr>
            <a:r>
              <a:rPr lang="en-US" sz="3200">
                <a:latin typeface="Arial Narrow"/>
                <a:ea typeface="Arial Narrow"/>
                <a:cs typeface="Arial Narrow"/>
                <a:sym typeface="Arial Narrow"/>
              </a:rPr>
              <a:t>May not have money “leftover” each month</a:t>
            </a:r>
            <a:endParaRPr sz="3200">
              <a:latin typeface="Arial Narrow"/>
              <a:ea typeface="Arial Narrow"/>
              <a:cs typeface="Arial Narrow"/>
              <a:sym typeface="Arial Narrow"/>
            </a:endParaRPr>
          </a:p>
          <a:p>
            <a:pPr marL="457200" marR="0" lvl="0" indent="-431800" algn="l" rtl="0">
              <a:lnSpc>
                <a:spcPct val="100000"/>
              </a:lnSpc>
              <a:spcBef>
                <a:spcPts val="0"/>
              </a:spcBef>
              <a:spcAft>
                <a:spcPts val="0"/>
              </a:spcAft>
              <a:buSzPts val="3200"/>
              <a:buFont typeface="Arial Narrow"/>
              <a:buChar char="●"/>
            </a:pPr>
            <a:r>
              <a:rPr lang="en-US" sz="3200">
                <a:latin typeface="Arial Narrow"/>
                <a:ea typeface="Arial Narrow"/>
                <a:cs typeface="Arial Narrow"/>
                <a:sym typeface="Arial Narrow"/>
              </a:rPr>
              <a:t>Will be in trouble if unexpected expense occurs</a:t>
            </a:r>
            <a:endParaRPr sz="3200">
              <a:latin typeface="Arial Narrow"/>
              <a:ea typeface="Arial Narrow"/>
              <a:cs typeface="Arial Narrow"/>
              <a:sym typeface="Arial Narrow"/>
            </a:endParaRPr>
          </a:p>
        </p:txBody>
      </p:sp>
      <p:sp>
        <p:nvSpPr>
          <p:cNvPr id="108" name="Google Shape;108;p19"/>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6</a:t>
            </a:fld>
            <a:endParaRPr sz="1400">
              <a:solidFill>
                <a:srgbClr val="FFFFFF"/>
              </a:solidFill>
              <a:latin typeface="Old Standard TT"/>
              <a:ea typeface="Old Standard TT"/>
              <a:cs typeface="Old Standard TT"/>
              <a:sym typeface="Old Standard TT"/>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animEffect transition="in" filter="fade">
                                      <p:cBhvr>
                                        <p:cTn id="7" dur="2000"/>
                                        <p:tgtEl>
                                          <p:spTgt spid="10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7">
                                            <p:txEl>
                                              <p:pRg st="1" end="1"/>
                                            </p:txEl>
                                          </p:spTgt>
                                        </p:tgtEl>
                                        <p:attrNameLst>
                                          <p:attrName>style.visibility</p:attrName>
                                        </p:attrNameLst>
                                      </p:cBhvr>
                                      <p:to>
                                        <p:strVal val="visible"/>
                                      </p:to>
                                    </p:set>
                                    <p:animEffect transition="in" filter="fade">
                                      <p:cBhvr>
                                        <p:cTn id="11" dur="2000"/>
                                        <p:tgtEl>
                                          <p:spTgt spid="10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7">
                                            <p:txEl>
                                              <p:pRg st="2" end="2"/>
                                            </p:txEl>
                                          </p:spTgt>
                                        </p:tgtEl>
                                        <p:attrNameLst>
                                          <p:attrName>style.visibility</p:attrName>
                                        </p:attrNameLst>
                                      </p:cBhvr>
                                      <p:to>
                                        <p:strVal val="visible"/>
                                      </p:to>
                                    </p:set>
                                    <p:animEffect transition="in" filter="fade">
                                      <p:cBhvr>
                                        <p:cTn id="15" dur="2000"/>
                                        <p:tgtEl>
                                          <p:spTgt spid="107">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107">
                                            <p:txEl>
                                              <p:pRg st="3" end="3"/>
                                            </p:txEl>
                                          </p:spTgt>
                                        </p:tgtEl>
                                        <p:attrNameLst>
                                          <p:attrName>style.visibility</p:attrName>
                                        </p:attrNameLst>
                                      </p:cBhvr>
                                      <p:to>
                                        <p:strVal val="visible"/>
                                      </p:to>
                                    </p:set>
                                    <p:animEffect transition="in" filter="fade">
                                      <p:cBhvr>
                                        <p:cTn id="19" dur="2000"/>
                                        <p:tgtEl>
                                          <p:spTgt spid="107">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107">
                                            <p:txEl>
                                              <p:pRg st="4" end="4"/>
                                            </p:txEl>
                                          </p:spTgt>
                                        </p:tgtEl>
                                        <p:attrNameLst>
                                          <p:attrName>style.visibility</p:attrName>
                                        </p:attrNameLst>
                                      </p:cBhvr>
                                      <p:to>
                                        <p:strVal val="visible"/>
                                      </p:to>
                                    </p:set>
                                    <p:animEffect transition="in" filter="fade">
                                      <p:cBhvr>
                                        <p:cTn id="23" dur="2000"/>
                                        <p:tgtEl>
                                          <p:spTgt spid="107">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07">
                                            <p:txEl>
                                              <p:pRg st="5" end="5"/>
                                            </p:txEl>
                                          </p:spTgt>
                                        </p:tgtEl>
                                        <p:attrNameLst>
                                          <p:attrName>style.visibility</p:attrName>
                                        </p:attrNameLst>
                                      </p:cBhvr>
                                      <p:to>
                                        <p:strVal val="visible"/>
                                      </p:to>
                                    </p:set>
                                    <p:animEffect transition="in" filter="fade">
                                      <p:cBhvr>
                                        <p:cTn id="27" dur="2000"/>
                                        <p:tgtEl>
                                          <p:spTgt spid="107">
                                            <p:txEl>
                                              <p:pRg st="5" end="5"/>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07">
                                            <p:txEl>
                                              <p:pRg st="6" end="6"/>
                                            </p:txEl>
                                          </p:spTgt>
                                        </p:tgtEl>
                                        <p:attrNameLst>
                                          <p:attrName>style.visibility</p:attrName>
                                        </p:attrNameLst>
                                      </p:cBhvr>
                                      <p:to>
                                        <p:strVal val="visible"/>
                                      </p:to>
                                    </p:set>
                                    <p:animEffect transition="in" filter="fade">
                                      <p:cBhvr>
                                        <p:cTn id="31" dur="2000"/>
                                        <p:tgtEl>
                                          <p:spTgt spid="107">
                                            <p:txEl>
                                              <p:pRg st="6" end="6"/>
                                            </p:txEl>
                                          </p:spTgt>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107">
                                            <p:txEl>
                                              <p:pRg st="7" end="7"/>
                                            </p:txEl>
                                          </p:spTgt>
                                        </p:tgtEl>
                                        <p:attrNameLst>
                                          <p:attrName>style.visibility</p:attrName>
                                        </p:attrNameLst>
                                      </p:cBhvr>
                                      <p:to>
                                        <p:strVal val="visible"/>
                                      </p:to>
                                    </p:set>
                                    <p:animEffect transition="in" filter="fade">
                                      <p:cBhvr>
                                        <p:cTn id="35" dur="2000"/>
                                        <p:tgtEl>
                                          <p:spTgt spid="107">
                                            <p:txEl>
                                              <p:pRg st="7" end="7"/>
                                            </p:txEl>
                                          </p:spTgt>
                                        </p:tgtEl>
                                      </p:cBhvr>
                                    </p:animEffect>
                                  </p:childTnLst>
                                </p:cTn>
                              </p:par>
                            </p:childTnLst>
                          </p:cTn>
                        </p:par>
                        <p:par>
                          <p:cTn id="36" fill="hold">
                            <p:stCondLst>
                              <p:cond delay="16000"/>
                            </p:stCondLst>
                            <p:childTnLst>
                              <p:par>
                                <p:cTn id="37" presetID="10" presetClass="entr" presetSubtype="0" fill="hold" nodeType="afterEffect">
                                  <p:stCondLst>
                                    <p:cond delay="0"/>
                                  </p:stCondLst>
                                  <p:childTnLst>
                                    <p:set>
                                      <p:cBhvr>
                                        <p:cTn id="38" dur="1" fill="hold">
                                          <p:stCondLst>
                                            <p:cond delay="0"/>
                                          </p:stCondLst>
                                        </p:cTn>
                                        <p:tgtEl>
                                          <p:spTgt spid="107">
                                            <p:txEl>
                                              <p:pRg st="8" end="8"/>
                                            </p:txEl>
                                          </p:spTgt>
                                        </p:tgtEl>
                                        <p:attrNameLst>
                                          <p:attrName>style.visibility</p:attrName>
                                        </p:attrNameLst>
                                      </p:cBhvr>
                                      <p:to>
                                        <p:strVal val="visible"/>
                                      </p:to>
                                    </p:set>
                                    <p:animEffect transition="in" filter="fade">
                                      <p:cBhvr>
                                        <p:cTn id="39" dur="2000"/>
                                        <p:tgtEl>
                                          <p:spTgt spid="1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p20"/>
          <p:cNvPicPr preferRelativeResize="0"/>
          <p:nvPr/>
        </p:nvPicPr>
        <p:blipFill>
          <a:blip r:embed="rId3">
            <a:alphaModFix/>
          </a:blip>
          <a:stretch>
            <a:fillRect/>
          </a:stretch>
        </p:blipFill>
        <p:spPr>
          <a:xfrm>
            <a:off x="174525" y="1292204"/>
            <a:ext cx="8794950" cy="4545225"/>
          </a:xfrm>
          <a:prstGeom prst="rect">
            <a:avLst/>
          </a:prstGeom>
          <a:noFill/>
          <a:ln>
            <a:noFill/>
          </a:ln>
        </p:spPr>
      </p:pic>
      <p:sp>
        <p:nvSpPr>
          <p:cNvPr id="116" name="Google Shape;116;p20"/>
          <p:cNvSpPr txBox="1"/>
          <p:nvPr/>
        </p:nvSpPr>
        <p:spPr>
          <a:xfrm>
            <a:off x="174525" y="6370825"/>
            <a:ext cx="8657700" cy="474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000" u="sng">
                <a:solidFill>
                  <a:schemeClr val="hlink"/>
                </a:solidFill>
                <a:hlinkClick r:id="rId4"/>
              </a:rPr>
              <a:t>https://www.buzzfeed.com/jimdalrympleii/los-angeles-is-facing-a-housing-affordability-crisis?scrlybrkr=865c79fd&amp;utm_term=.qovxz9jwYg#.qwP7rew3n9</a:t>
            </a:r>
            <a:endParaRPr sz="1000"/>
          </a:p>
        </p:txBody>
      </p:sp>
      <p:sp>
        <p:nvSpPr>
          <p:cNvPr id="117" name="Google Shape;117;p20"/>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7</a:t>
            </a:fld>
            <a:endParaRPr sz="1400">
              <a:solidFill>
                <a:srgbClr val="FFFFFF"/>
              </a:solidFill>
              <a:latin typeface="Old Standard TT"/>
              <a:ea typeface="Old Standard TT"/>
              <a:cs typeface="Old Standard TT"/>
              <a:sym typeface="Old Standard TT"/>
            </a:endParaRPr>
          </a:p>
        </p:txBody>
      </p:sp>
      <p:sp>
        <p:nvSpPr>
          <p:cNvPr id="118" name="Google Shape;118;p20"/>
          <p:cNvSpPr txBox="1">
            <a:spLocks noGrp="1"/>
          </p:cNvSpPr>
          <p:nvPr>
            <p:ph type="title"/>
          </p:nvPr>
        </p:nvSpPr>
        <p:spPr>
          <a:xfrm>
            <a:off x="311700" y="193642"/>
            <a:ext cx="8520600" cy="8175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200" b="1">
                <a:solidFill>
                  <a:srgbClr val="F7FAFB"/>
                </a:solidFill>
                <a:latin typeface="Arial"/>
                <a:ea typeface="Arial"/>
                <a:cs typeface="Arial"/>
                <a:sym typeface="Arial"/>
              </a:rPr>
              <a:t>Percent of Income Spent on Rent (2015)</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Google Shape;125;p21"/>
          <p:cNvPicPr preferRelativeResize="0"/>
          <p:nvPr/>
        </p:nvPicPr>
        <p:blipFill>
          <a:blip r:embed="rId3">
            <a:alphaModFix/>
          </a:blip>
          <a:stretch>
            <a:fillRect/>
          </a:stretch>
        </p:blipFill>
        <p:spPr>
          <a:xfrm>
            <a:off x="524651" y="1109900"/>
            <a:ext cx="8178501" cy="5443301"/>
          </a:xfrm>
          <a:prstGeom prst="rect">
            <a:avLst/>
          </a:prstGeom>
          <a:noFill/>
          <a:ln>
            <a:noFill/>
          </a:ln>
        </p:spPr>
      </p:pic>
      <p:sp>
        <p:nvSpPr>
          <p:cNvPr id="126" name="Google Shape;126;p21"/>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8</a:t>
            </a:fld>
            <a:endParaRPr sz="1400">
              <a:solidFill>
                <a:srgbClr val="FFFFFF"/>
              </a:solidFill>
              <a:latin typeface="Old Standard TT"/>
              <a:ea typeface="Old Standard TT"/>
              <a:cs typeface="Old Standard TT"/>
              <a:sym typeface="Old Standard TT"/>
            </a:endParaRPr>
          </a:p>
        </p:txBody>
      </p:sp>
      <p:sp>
        <p:nvSpPr>
          <p:cNvPr id="127" name="Google Shape;127;p21"/>
          <p:cNvSpPr txBox="1"/>
          <p:nvPr/>
        </p:nvSpPr>
        <p:spPr>
          <a:xfrm>
            <a:off x="81000" y="6475550"/>
            <a:ext cx="8751300" cy="317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000" u="sng">
                <a:solidFill>
                  <a:schemeClr val="hlink"/>
                </a:solidFill>
                <a:hlinkClick r:id="rId4"/>
              </a:rPr>
              <a:t>http://www.lao.ca.gov/reports/2015/finance/housing-costs/housing-costs.aspx</a:t>
            </a:r>
            <a:endParaRPr sz="1000"/>
          </a:p>
        </p:txBody>
      </p:sp>
      <p:sp>
        <p:nvSpPr>
          <p:cNvPr id="128" name="Google Shape;128;p21"/>
          <p:cNvSpPr txBox="1">
            <a:spLocks noGrp="1"/>
          </p:cNvSpPr>
          <p:nvPr>
            <p:ph type="title"/>
          </p:nvPr>
        </p:nvSpPr>
        <p:spPr>
          <a:xfrm>
            <a:off x="311700" y="337275"/>
            <a:ext cx="8520600" cy="6996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100" b="1">
                <a:solidFill>
                  <a:srgbClr val="F7FAFB"/>
                </a:solidFill>
                <a:latin typeface="Arial"/>
                <a:ea typeface="Arial"/>
                <a:cs typeface="Arial"/>
                <a:sym typeface="Arial"/>
              </a:rPr>
              <a:t>Household Income Spent on Housing (2013)</a:t>
            </a:r>
            <a:endParaRPr sz="3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2"/>
          <p:cNvSpPr txBox="1"/>
          <p:nvPr/>
        </p:nvSpPr>
        <p:spPr>
          <a:xfrm>
            <a:off x="174525" y="6370825"/>
            <a:ext cx="8657700" cy="474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1000"/>
              <a:t>http://www.lao.ca.gov/reports/2015/finance/housing-costs/housing-costs.aspx</a:t>
            </a:r>
            <a:endParaRPr sz="1000"/>
          </a:p>
        </p:txBody>
      </p:sp>
      <p:sp>
        <p:nvSpPr>
          <p:cNvPr id="136" name="Google Shape;136;p22"/>
          <p:cNvSpPr txBox="1">
            <a:spLocks noGrp="1"/>
          </p:cNvSpPr>
          <p:nvPr>
            <p:ph type="sldNum" idx="12"/>
          </p:nvPr>
        </p:nvSpPr>
        <p:spPr>
          <a:xfrm>
            <a:off x="8751325" y="6370025"/>
            <a:ext cx="270000" cy="317400"/>
          </a:xfrm>
          <a:prstGeom prst="rect">
            <a:avLst/>
          </a:prstGeom>
          <a:solidFill>
            <a:schemeClr val="dk1"/>
          </a:solid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rgbClr val="FFFFFF"/>
                </a:solidFill>
                <a:latin typeface="Old Standard TT"/>
                <a:ea typeface="Old Standard TT"/>
                <a:cs typeface="Old Standard TT"/>
                <a:sym typeface="Old Standard TT"/>
              </a:rPr>
              <a:t>9</a:t>
            </a:fld>
            <a:endParaRPr sz="1400">
              <a:solidFill>
                <a:srgbClr val="FFFFFF"/>
              </a:solidFill>
              <a:latin typeface="Old Standard TT"/>
              <a:ea typeface="Old Standard TT"/>
              <a:cs typeface="Old Standard TT"/>
              <a:sym typeface="Old Standard TT"/>
            </a:endParaRPr>
          </a:p>
        </p:txBody>
      </p:sp>
      <p:sp>
        <p:nvSpPr>
          <p:cNvPr id="137" name="Google Shape;137;p22"/>
          <p:cNvSpPr txBox="1">
            <a:spLocks noGrp="1"/>
          </p:cNvSpPr>
          <p:nvPr>
            <p:ph type="title"/>
          </p:nvPr>
        </p:nvSpPr>
        <p:spPr>
          <a:xfrm>
            <a:off x="311700" y="269850"/>
            <a:ext cx="3660600" cy="969900"/>
          </a:xfrm>
          <a:prstGeom prst="rect">
            <a:avLst/>
          </a:prstGeom>
          <a:solidFill>
            <a:srgbClr val="3C518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7FAFB"/>
              </a:buClr>
              <a:buFont typeface="Arial"/>
              <a:buNone/>
            </a:pPr>
            <a:r>
              <a:rPr lang="en-US" sz="3200" b="1">
                <a:solidFill>
                  <a:srgbClr val="F7FAFB"/>
                </a:solidFill>
                <a:latin typeface="Arial"/>
                <a:ea typeface="Arial"/>
                <a:cs typeface="Arial"/>
                <a:sym typeface="Arial"/>
              </a:rPr>
              <a:t>Average Monthly Housing  (2015)</a:t>
            </a:r>
            <a:endParaRPr/>
          </a:p>
        </p:txBody>
      </p:sp>
      <p:pic>
        <p:nvPicPr>
          <p:cNvPr id="138" name="Google Shape;138;p22"/>
          <p:cNvPicPr preferRelativeResize="0"/>
          <p:nvPr/>
        </p:nvPicPr>
        <p:blipFill>
          <a:blip r:embed="rId3">
            <a:alphaModFix/>
          </a:blip>
          <a:stretch>
            <a:fillRect/>
          </a:stretch>
        </p:blipFill>
        <p:spPr>
          <a:xfrm>
            <a:off x="4334650" y="139227"/>
            <a:ext cx="4686675" cy="6158549"/>
          </a:xfrm>
          <a:prstGeom prst="rect">
            <a:avLst/>
          </a:prstGeom>
          <a:noFill/>
          <a:ln>
            <a:noFill/>
          </a:ln>
        </p:spPr>
      </p:pic>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On-screen Show (4:3)</PresentationFormat>
  <Paragraphs>133</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Noto Sans Symbols</vt:lpstr>
      <vt:lpstr>Old Standard TT</vt:lpstr>
      <vt:lpstr>Times New Roman</vt:lpstr>
      <vt:lpstr>Proxima Nova</vt:lpstr>
      <vt:lpstr>Arial Narrow</vt:lpstr>
      <vt:lpstr>Paperback</vt:lpstr>
      <vt:lpstr>8-1  FIND A PLACE TO LIVE</vt:lpstr>
      <vt:lpstr>PowerPoint Presentation</vt:lpstr>
      <vt:lpstr>PowerPoint Presentation</vt:lpstr>
      <vt:lpstr>Where will you live?</vt:lpstr>
      <vt:lpstr>IMPORTANT</vt:lpstr>
      <vt:lpstr>Can Afford vs. Can Make Payments</vt:lpstr>
      <vt:lpstr>Percent of Income Spent on Rent (2015)</vt:lpstr>
      <vt:lpstr>Household Income Spent on Housing (2013)</vt:lpstr>
      <vt:lpstr>Average Monthly Housing  (2015)</vt:lpstr>
      <vt:lpstr>Shopping for a Rental</vt:lpstr>
      <vt:lpstr>Abbreviations to Know</vt:lpstr>
      <vt:lpstr>Rental Fees</vt:lpstr>
      <vt:lpstr>EXAMPLE 1</vt:lpstr>
      <vt:lpstr>EXAMPLE 2</vt:lpstr>
      <vt:lpstr>EXAMPLE 3</vt:lpstr>
      <vt:lpstr>EXAMPLE 4</vt:lpstr>
      <vt:lpstr>What to do?</vt:lpstr>
      <vt:lpstr>What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8-1  FIND A PLACE TO LIVE</dc:title>
  <dc:creator>Kristin Brown</dc:creator>
  <cp:lastModifiedBy>Kristin Brown</cp:lastModifiedBy>
  <cp:revision>1</cp:revision>
  <dcterms:modified xsi:type="dcterms:W3CDTF">2019-03-08T18:09:21Z</dcterms:modified>
</cp:coreProperties>
</file>