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bin Sketch" panose="020B0604020202020204" charset="0"/>
      <p:regular r:id="rId20"/>
      <p:bold r:id="rId21"/>
    </p:embeddedFont>
    <p:embeddedFont>
      <p:font typeface="Montserra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Arial Black" panose="020B0A04020102020204" pitchFamily="34" charset="0"/>
      <p:bold r:id="rId30"/>
    </p:embeddedFont>
    <p:embeddedFont>
      <p:font typeface="Dancing Script" panose="020B0604020202020204" charset="0"/>
      <p:regular r:id="rId31"/>
      <p:bold r:id="rId32"/>
    </p:embeddedFont>
    <p:embeddedFont>
      <p:font typeface="Arial Narrow" panose="020B0606020202030204" pitchFamily="34" charset="0"/>
      <p:regular r:id="rId33"/>
      <p:bold r:id="rId34"/>
      <p:italic r:id="rId35"/>
      <p:boldItalic r:id="rId36"/>
    </p:embeddedFont>
    <p:embeddedFont>
      <p:font typeface="Playfair Display"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71D89EB-97D4-409D-8E41-005DE9AAD589}">
  <a:tblStyle styleId="{371D89EB-97D4-409D-8E41-005DE9AAD58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9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600"/>
              </a:spcBef>
              <a:spcAft>
                <a:spcPts val="0"/>
              </a:spcAft>
              <a:buSzPts val="1400"/>
              <a:buNone/>
              <a:defRPr sz="3200" b="0" i="0" u="none" strike="noStrike" cap="none">
                <a:solidFill>
                  <a:srgbClr val="000000"/>
                </a:solidFill>
                <a:latin typeface="Arial Narrow"/>
                <a:ea typeface="Arial Narrow"/>
                <a:cs typeface="Arial Narrow"/>
                <a:sym typeface="Arial Narrow"/>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498690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c210a9f3e_0_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c210a9f3e_0_27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1c210a9f3e_0_27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t>1</a:t>
            </a:fld>
            <a:endParaRPr sz="14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832feac4_0_69: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1c832feac4_0_69: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9" name="Google Shape;159;g1c832feac4_0_69: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c40a9addb_0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1c40a9add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9ac55bbb_0_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1c9ac55bb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9ac55bbb_0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c9ac55bb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c9ac55bbb_0_20: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c9ac55bbb_0_20: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1" name="Google Shape;191;g1c9ac55bbb_0_20: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c9ac55bbb_0_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c9ac55bbb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c40a9addb_0_2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1c40a9addb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210a9f3e_0_35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c210a9f3e_0_3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c210a9f3e_0_126: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c210a9f3e_0_126: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 name="Google Shape;75;g1c210a9f3e_0_126: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c82c50f2b_0_70: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c82c50f2b_0_70: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88" name="Google Shape;88;g1c82c50f2b_0_70: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c82c50f2b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c82c50f2b_0_6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1c82c50f2b_0_6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c82c50f2b_0_81: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c82c50f2b_0_81: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8" name="Google Shape;108;g1c82c50f2b_0_81: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c942b85da_0_1: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c942b85da_0_1: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Google Shape;119;g1c942b85da_0_1: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942b85da_0_20: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1c942b85da_0_20: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8" name="Google Shape;128;g1c942b85da_0_20: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832feac4_0_55: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c832feac4_0_55: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9" name="Google Shape;139;g1c832feac4_0_55: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c82c50f2b_0_92:notes"/>
          <p:cNvSpPr>
            <a:spLocks noGrp="1" noRot="1" noChangeAspect="1"/>
          </p:cNvSpPr>
          <p:nvPr>
            <p:ph type="sldImg" idx="2"/>
          </p:nvPr>
        </p:nvSpPr>
        <p:spPr>
          <a:xfrm>
            <a:off x="1143000" y="685800"/>
            <a:ext cx="4573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c82c50f2b_0_92:notes"/>
          <p:cNvSpPr txBox="1">
            <a:spLocks noGrp="1"/>
          </p:cNvSpPr>
          <p:nvPr>
            <p:ph type="body" idx="1"/>
          </p:nvPr>
        </p:nvSpPr>
        <p:spPr>
          <a:xfrm>
            <a:off x="685800" y="4343401"/>
            <a:ext cx="5486400" cy="4114800"/>
          </a:xfrm>
          <a:prstGeom prst="rect">
            <a:avLst/>
          </a:prstGeom>
          <a:noFill/>
          <a:ln>
            <a:noFill/>
          </a:ln>
        </p:spPr>
        <p:txBody>
          <a:bodyPr spcFirstLastPara="1" wrap="square" lIns="91150" tIns="45575" rIns="91150" bIns="45575" anchor="t" anchorCtr="0">
            <a:noAutofit/>
          </a:bodyPr>
          <a:lstStyle/>
          <a:p>
            <a:pPr marL="0" marR="0" lvl="0" indent="0" algn="l" rtl="0">
              <a:spcBef>
                <a:spcPts val="40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9" name="Google Shape;149;g1c82c50f2b_0_92:notes"/>
          <p:cNvSpPr txBox="1">
            <a:spLocks noGrp="1"/>
          </p:cNvSpPr>
          <p:nvPr>
            <p:ph type="sldNum" idx="12"/>
          </p:nvPr>
        </p:nvSpPr>
        <p:spPr>
          <a:xfrm>
            <a:off x="3884614" y="8685214"/>
            <a:ext cx="2971800" cy="457200"/>
          </a:xfrm>
          <a:prstGeom prst="rect">
            <a:avLst/>
          </a:prstGeom>
          <a:noFill/>
          <a:ln>
            <a:noFill/>
          </a:ln>
        </p:spPr>
        <p:txBody>
          <a:bodyPr spcFirstLastPara="1" wrap="square" lIns="91150" tIns="45575" rIns="91150" bIns="45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p2"/>
          <p:cNvSpPr/>
          <p:nvPr/>
        </p:nvSpPr>
        <p:spPr>
          <a:xfrm>
            <a:off x="4286250" y="0"/>
            <a:ext cx="72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8475" y="0"/>
            <a:ext cx="38532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344250" y="1871800"/>
            <a:ext cx="8455500" cy="28623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7" name="Google Shape;17;p2"/>
          <p:cNvSpPr txBox="1">
            <a:spLocks noGrp="1"/>
          </p:cNvSpPr>
          <p:nvPr>
            <p:ph type="subTitle" idx="1"/>
          </p:nvPr>
        </p:nvSpPr>
        <p:spPr>
          <a:xfrm>
            <a:off x="344250" y="4734200"/>
            <a:ext cx="4910100" cy="7704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8" name="Google Shape;18;p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333233"/>
            <a:ext cx="8520600" cy="28617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4" name="Google Shape;54;p11"/>
          <p:cNvSpPr txBox="1">
            <a:spLocks noGrp="1"/>
          </p:cNvSpPr>
          <p:nvPr>
            <p:ph type="body" idx="1"/>
          </p:nvPr>
        </p:nvSpPr>
        <p:spPr>
          <a:xfrm>
            <a:off x="311700" y="43045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5" name="Google Shape;55;p11"/>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1676399" y="304800"/>
            <a:ext cx="72390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000"/>
              <a:buNone/>
              <a:defRPr sz="4000" b="1" i="0" u="none" strike="noStrike" cap="none">
                <a:solidFill>
                  <a:srgbClr val="FFFFFF"/>
                </a:solidFill>
                <a:latin typeface="Cabin Sketch"/>
                <a:ea typeface="Cabin Sketch"/>
                <a:cs typeface="Cabin Sketch"/>
                <a:sym typeface="Cabin Sketch"/>
              </a:defRPr>
            </a:lvl1pPr>
            <a:lvl2pPr marL="0" marR="0" lvl="1"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3000"/>
              <a:buNone/>
              <a:defRPr sz="4400" b="0" i="0" u="none" strike="noStrike" cap="none">
                <a:solidFill>
                  <a:schemeClr val="dk2"/>
                </a:solidFill>
                <a:latin typeface="Arial"/>
                <a:ea typeface="Arial"/>
                <a:cs typeface="Arial"/>
                <a:sym typeface="Arial"/>
              </a:defRPr>
            </a:lvl9pPr>
          </a:lstStyle>
          <a:p>
            <a:endParaRPr/>
          </a:p>
        </p:txBody>
      </p:sp>
      <p:sp>
        <p:nvSpPr>
          <p:cNvPr id="60" name="Google Shape;60;p1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3"/>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3F3F3F"/>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3F3F3F"/>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3F3F3F"/>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3F3F3F"/>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3F3F3F"/>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3F3F3F"/>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3F3F3F"/>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3F3F3F"/>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p:nvPr/>
        </p:nvSpPr>
        <p:spPr>
          <a:xfrm rot="5400000">
            <a:off x="4543650" y="744450"/>
            <a:ext cx="567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344250" y="1871800"/>
            <a:ext cx="8455500" cy="28623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22" name="Google Shape;22;p3"/>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311700" y="1645433"/>
            <a:ext cx="8520600" cy="44463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311700" y="1645400"/>
            <a:ext cx="3999900" cy="44463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645400"/>
            <a:ext cx="3999900" cy="44463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41" name="Google Shape;41;p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0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5994000"/>
            <a:ext cx="468300" cy="0"/>
          </a:xfrm>
          <a:prstGeom prst="straightConnector1">
            <a:avLst/>
          </a:prstGeom>
          <a:noFill/>
          <a:ln w="19050" cap="flat" cmpd="sng">
            <a:solidFill>
              <a:schemeClr val="dk2"/>
            </a:solidFill>
            <a:prstDash val="solid"/>
            <a:round/>
            <a:headEnd type="none" w="sm" len="sm"/>
            <a:tailEnd type="none" w="sm" len="sm"/>
          </a:ln>
        </p:spPr>
      </p:cxnSp>
      <p:sp>
        <p:nvSpPr>
          <p:cNvPr id="45" name="Google Shape;45;p9"/>
          <p:cNvSpPr txBox="1">
            <a:spLocks noGrp="1"/>
          </p:cNvSpPr>
          <p:nvPr>
            <p:ph type="title"/>
          </p:nvPr>
        </p:nvSpPr>
        <p:spPr>
          <a:xfrm>
            <a:off x="265500" y="1442233"/>
            <a:ext cx="4045200" cy="23817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8" name="Google Shape;48;p9"/>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51" name="Google Shape;51;p10"/>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311700" y="1645433"/>
            <a:ext cx="8520600" cy="44463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12" name="Google Shape;12;p1"/>
          <p:cNvSpPr txBox="1">
            <a:spLocks noGrp="1"/>
          </p:cNvSpPr>
          <p:nvPr>
            <p:ph type="sldNum" idx="12"/>
          </p:nvPr>
        </p:nvSpPr>
        <p:spPr>
          <a:xfrm>
            <a:off x="8497999" y="6251679"/>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5hiBb7sHgA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su_3x4jsv6w"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h7BaLd0fdYc"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latin typeface="Playfair Display"/>
                <a:ea typeface="Playfair Display"/>
                <a:cs typeface="Playfair Display"/>
                <a:sym typeface="Playfair Display"/>
              </a:rPr>
              <a:t>1</a:t>
            </a:fld>
            <a:endParaRPr>
              <a:latin typeface="Playfair Display"/>
              <a:ea typeface="Playfair Display"/>
              <a:cs typeface="Playfair Display"/>
              <a:sym typeface="Playfair Display"/>
            </a:endParaRPr>
          </a:p>
        </p:txBody>
      </p:sp>
      <p:sp>
        <p:nvSpPr>
          <p:cNvPr id="68" name="Google Shape;68;p14"/>
          <p:cNvSpPr txBox="1">
            <a:spLocks noGrp="1"/>
          </p:cNvSpPr>
          <p:nvPr>
            <p:ph type="ctrTitle"/>
          </p:nvPr>
        </p:nvSpPr>
        <p:spPr>
          <a:xfrm>
            <a:off x="498775" y="228600"/>
            <a:ext cx="8112000" cy="1554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sz="5000" b="1">
                <a:solidFill>
                  <a:srgbClr val="000000"/>
                </a:solidFill>
              </a:rPr>
              <a:t>4-2</a:t>
            </a:r>
            <a:r>
              <a:rPr lang="en-US" sz="5000">
                <a:solidFill>
                  <a:srgbClr val="000000"/>
                </a:solidFill>
              </a:rPr>
              <a:t> </a:t>
            </a:r>
            <a:endParaRPr sz="5000">
              <a:solidFill>
                <a:srgbClr val="000000"/>
              </a:solidFill>
            </a:endParaRPr>
          </a:p>
          <a:p>
            <a:pPr marL="0" marR="0" lvl="0" indent="0" algn="l" rtl="0">
              <a:lnSpc>
                <a:spcPct val="100000"/>
              </a:lnSpc>
              <a:spcBef>
                <a:spcPts val="0"/>
              </a:spcBef>
              <a:spcAft>
                <a:spcPts val="0"/>
              </a:spcAft>
              <a:buClr>
                <a:srgbClr val="F7FAFB"/>
              </a:buClr>
              <a:buFont typeface="Arial"/>
              <a:buNone/>
            </a:pPr>
            <a:r>
              <a:rPr lang="en-US" sz="5000">
                <a:solidFill>
                  <a:srgbClr val="000000"/>
                </a:solidFill>
              </a:rPr>
              <a:t>LOANS</a:t>
            </a:r>
            <a:endParaRPr sz="5000">
              <a:solidFill>
                <a:srgbClr val="000000"/>
              </a:solidFill>
            </a:endParaRPr>
          </a:p>
        </p:txBody>
      </p:sp>
      <p:sp>
        <p:nvSpPr>
          <p:cNvPr id="69" name="Google Shape;69;p14"/>
          <p:cNvSpPr txBox="1">
            <a:spLocks noGrp="1"/>
          </p:cNvSpPr>
          <p:nvPr>
            <p:ph type="subTitle" idx="1"/>
          </p:nvPr>
        </p:nvSpPr>
        <p:spPr>
          <a:xfrm>
            <a:off x="4316175" y="3939500"/>
            <a:ext cx="3731100" cy="2362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2"/>
              </a:buClr>
              <a:buSzPts val="1100"/>
              <a:buFont typeface="Arial"/>
              <a:buNone/>
            </a:pPr>
            <a:r>
              <a:rPr lang="en-US" sz="2600" b="0" i="1">
                <a:solidFill>
                  <a:schemeClr val="dk2"/>
                </a:solidFill>
                <a:latin typeface="Arial"/>
                <a:ea typeface="Arial"/>
                <a:cs typeface="Arial"/>
                <a:sym typeface="Arial"/>
              </a:rPr>
              <a:t>Compute monthly payments using a formula.</a:t>
            </a:r>
            <a:endParaRPr sz="2600" b="0" i="1">
              <a:solidFill>
                <a:schemeClr val="dk2"/>
              </a:solidFill>
              <a:latin typeface="Arial"/>
              <a:ea typeface="Arial"/>
              <a:cs typeface="Arial"/>
              <a:sym typeface="Arial"/>
            </a:endParaRPr>
          </a:p>
          <a:p>
            <a:pPr marL="0" lvl="0" indent="0" algn="ctr" rtl="0">
              <a:lnSpc>
                <a:spcPct val="115000"/>
              </a:lnSpc>
              <a:spcBef>
                <a:spcPts val="0"/>
              </a:spcBef>
              <a:spcAft>
                <a:spcPts val="0"/>
              </a:spcAft>
              <a:buClr>
                <a:schemeClr val="dk2"/>
              </a:buClr>
              <a:buSzPts val="1100"/>
              <a:buFont typeface="Arial"/>
              <a:buNone/>
            </a:pPr>
            <a:endParaRPr sz="2600" b="0" i="1">
              <a:solidFill>
                <a:schemeClr val="dk2"/>
              </a:solidFill>
              <a:latin typeface="Arial"/>
              <a:ea typeface="Arial"/>
              <a:cs typeface="Arial"/>
              <a:sym typeface="Arial"/>
            </a:endParaRPr>
          </a:p>
          <a:p>
            <a:pPr marL="0" lvl="0" indent="0" algn="ctr" rtl="0">
              <a:lnSpc>
                <a:spcPct val="115000"/>
              </a:lnSpc>
              <a:spcBef>
                <a:spcPts val="0"/>
              </a:spcBef>
              <a:spcAft>
                <a:spcPts val="0"/>
              </a:spcAft>
              <a:buClr>
                <a:schemeClr val="dk2"/>
              </a:buClr>
              <a:buSzPts val="1100"/>
              <a:buFont typeface="Arial"/>
              <a:buNone/>
            </a:pPr>
            <a:r>
              <a:rPr lang="en-US" sz="2600" b="0" i="1">
                <a:solidFill>
                  <a:schemeClr val="dk2"/>
                </a:solidFill>
                <a:latin typeface="Arial"/>
                <a:ea typeface="Arial"/>
                <a:cs typeface="Arial"/>
                <a:sym typeface="Arial"/>
              </a:rPr>
              <a:t>Compute finance charges on loans. </a:t>
            </a:r>
            <a:endParaRPr sz="2600" i="1">
              <a:solidFill>
                <a:srgbClr val="000000"/>
              </a:solidFill>
              <a:latin typeface="Arial"/>
              <a:ea typeface="Arial"/>
              <a:cs typeface="Arial"/>
              <a:sym typeface="Arial"/>
            </a:endParaRPr>
          </a:p>
        </p:txBody>
      </p:sp>
      <p:sp>
        <p:nvSpPr>
          <p:cNvPr id="70" name="Google Shape;70;p14"/>
          <p:cNvSpPr/>
          <p:nvPr/>
        </p:nvSpPr>
        <p:spPr>
          <a:xfrm>
            <a:off x="4590800" y="19800"/>
            <a:ext cx="4172364" cy="3908250"/>
          </a:xfrm>
          <a:prstGeom prst="irregularSeal1">
            <a:avLst/>
          </a:prstGeom>
          <a:solidFill>
            <a:srgbClr val="0000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5445550" y="955775"/>
            <a:ext cx="2943900" cy="15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rPr>
              <a:t>Turn in your 4-1 Practice sheet, please!</a:t>
            </a:r>
            <a:endParaRPr sz="30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p:nvPr/>
        </p:nvSpPr>
        <p:spPr>
          <a:xfrm rot="1373255">
            <a:off x="6325582" y="2113221"/>
            <a:ext cx="2133577" cy="31699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0000" b="1">
              <a:solidFill>
                <a:srgbClr val="93B3D7"/>
              </a:solidFill>
              <a:latin typeface="Cabin Sketch"/>
              <a:ea typeface="Cabin Sketch"/>
              <a:cs typeface="Cabin Sketch"/>
              <a:sym typeface="Cabin Sketch"/>
            </a:endParaRPr>
          </a:p>
        </p:txBody>
      </p:sp>
      <p:sp>
        <p:nvSpPr>
          <p:cNvPr id="162" name="Google Shape;162;p23"/>
          <p:cNvSpPr txBox="1"/>
          <p:nvPr/>
        </p:nvSpPr>
        <p:spPr>
          <a:xfrm rot="-637610">
            <a:off x="2779380" y="2138364"/>
            <a:ext cx="2205934" cy="4709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0" b="1">
              <a:solidFill>
                <a:srgbClr val="93B3D7"/>
              </a:solidFill>
              <a:latin typeface="Cabin Sketch"/>
              <a:ea typeface="Cabin Sketch"/>
              <a:cs typeface="Cabin Sketch"/>
              <a:sym typeface="Cabin Sketch"/>
            </a:endParaRPr>
          </a:p>
        </p:txBody>
      </p:sp>
      <p:sp>
        <p:nvSpPr>
          <p:cNvPr id="163" name="Google Shape;163;p23"/>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164" name="Google Shape;164;p23"/>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165" name="Google Shape;165;p23"/>
          <p:cNvSpPr txBox="1">
            <a:spLocks noGrp="1"/>
          </p:cNvSpPr>
          <p:nvPr>
            <p:ph type="title"/>
          </p:nvPr>
        </p:nvSpPr>
        <p:spPr>
          <a:xfrm>
            <a:off x="422575" y="137525"/>
            <a:ext cx="8112000" cy="883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sz="5000">
                <a:solidFill>
                  <a:srgbClr val="000000"/>
                </a:solidFill>
              </a:rPr>
              <a:t>ACTS</a:t>
            </a:r>
            <a:endParaRPr sz="5000">
              <a:solidFill>
                <a:srgbClr val="000000"/>
              </a:solidFill>
            </a:endParaRPr>
          </a:p>
        </p:txBody>
      </p:sp>
      <p:sp>
        <p:nvSpPr>
          <p:cNvPr id="166" name="Google Shape;166;p23"/>
          <p:cNvSpPr txBox="1"/>
          <p:nvPr/>
        </p:nvSpPr>
        <p:spPr>
          <a:xfrm>
            <a:off x="422575" y="532350"/>
            <a:ext cx="8405400" cy="535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b="1">
                <a:solidFill>
                  <a:srgbClr val="9900FF"/>
                </a:solidFill>
                <a:latin typeface="Dancing Script"/>
                <a:ea typeface="Dancing Script"/>
                <a:cs typeface="Dancing Script"/>
                <a:sym typeface="Dancing Script"/>
              </a:rPr>
              <a:t>Truth in Lending Act:</a:t>
            </a:r>
            <a:r>
              <a:rPr lang="en-US" sz="2800">
                <a:solidFill>
                  <a:schemeClr val="dk2"/>
                </a:solidFill>
                <a:latin typeface="Dancing Script"/>
                <a:ea typeface="Dancing Script"/>
                <a:cs typeface="Dancing Script"/>
                <a:sym typeface="Dancing Script"/>
              </a:rPr>
              <a:t> </a:t>
            </a:r>
            <a:r>
              <a:rPr lang="en-US" sz="2800">
                <a:solidFill>
                  <a:schemeClr val="dk2"/>
                </a:solidFill>
                <a:highlight>
                  <a:srgbClr val="FFFFFF"/>
                </a:highlight>
                <a:latin typeface="Times New Roman"/>
                <a:ea typeface="Times New Roman"/>
                <a:cs typeface="Times New Roman"/>
                <a:sym typeface="Times New Roman"/>
              </a:rPr>
              <a:t>Requires creditors to state certain information before you sign a loan.</a:t>
            </a:r>
            <a:endParaRPr sz="2800">
              <a:solidFill>
                <a:schemeClr val="dk2"/>
              </a:solidFill>
              <a:latin typeface="Dancing Script"/>
              <a:ea typeface="Dancing Script"/>
              <a:cs typeface="Dancing Script"/>
              <a:sym typeface="Dancing Script"/>
            </a:endParaRPr>
          </a:p>
          <a:p>
            <a:pPr marL="0" lvl="0" indent="0" algn="l" rtl="0">
              <a:spcBef>
                <a:spcPts val="0"/>
              </a:spcBef>
              <a:spcAft>
                <a:spcPts val="0"/>
              </a:spcAft>
              <a:buNone/>
            </a:pPr>
            <a:endParaRPr sz="2800">
              <a:solidFill>
                <a:schemeClr val="dk2"/>
              </a:solidFill>
              <a:latin typeface="Dancing Script"/>
              <a:ea typeface="Dancing Script"/>
              <a:cs typeface="Dancing Script"/>
              <a:sym typeface="Dancing Script"/>
            </a:endParaRPr>
          </a:p>
          <a:p>
            <a:pPr marL="0" lvl="0" indent="0" algn="l" rtl="0">
              <a:spcBef>
                <a:spcPts val="0"/>
              </a:spcBef>
              <a:spcAft>
                <a:spcPts val="0"/>
              </a:spcAft>
              <a:buNone/>
            </a:pPr>
            <a:r>
              <a:rPr lang="en-US" sz="2800" b="1">
                <a:solidFill>
                  <a:srgbClr val="0000FF"/>
                </a:solidFill>
                <a:latin typeface="Dancing Script"/>
                <a:ea typeface="Dancing Script"/>
                <a:cs typeface="Dancing Script"/>
                <a:sym typeface="Dancing Script"/>
              </a:rPr>
              <a:t>Equal Credit Opportunity Act: </a:t>
            </a:r>
            <a:r>
              <a:rPr lang="en-US" sz="2800">
                <a:solidFill>
                  <a:schemeClr val="dk2"/>
                </a:solidFill>
                <a:latin typeface="Times New Roman"/>
                <a:ea typeface="Times New Roman"/>
                <a:cs typeface="Times New Roman"/>
                <a:sym typeface="Times New Roman"/>
              </a:rPr>
              <a:t>Requires a creditor to treat you fairly.</a:t>
            </a:r>
            <a:endParaRPr sz="2800">
              <a:solidFill>
                <a:schemeClr val="dk2"/>
              </a:solidFill>
              <a:latin typeface="Dancing Script"/>
              <a:ea typeface="Dancing Script"/>
              <a:cs typeface="Dancing Script"/>
              <a:sym typeface="Dancing Script"/>
            </a:endParaRPr>
          </a:p>
          <a:p>
            <a:pPr marL="0" lvl="0" indent="0" algn="l" rtl="0">
              <a:spcBef>
                <a:spcPts val="0"/>
              </a:spcBef>
              <a:spcAft>
                <a:spcPts val="0"/>
              </a:spcAft>
              <a:buNone/>
            </a:pPr>
            <a:endParaRPr sz="2800">
              <a:solidFill>
                <a:schemeClr val="dk2"/>
              </a:solidFill>
              <a:latin typeface="Dancing Script"/>
              <a:ea typeface="Dancing Script"/>
              <a:cs typeface="Dancing Script"/>
              <a:sym typeface="Dancing Script"/>
            </a:endParaRPr>
          </a:p>
          <a:p>
            <a:pPr marL="0" lvl="0" indent="0" algn="l" rtl="0">
              <a:spcBef>
                <a:spcPts val="0"/>
              </a:spcBef>
              <a:spcAft>
                <a:spcPts val="0"/>
              </a:spcAft>
              <a:buNone/>
            </a:pPr>
            <a:r>
              <a:rPr lang="en-US" sz="2800" b="1">
                <a:solidFill>
                  <a:srgbClr val="FF0000"/>
                </a:solidFill>
                <a:latin typeface="Dancing Script"/>
                <a:ea typeface="Dancing Script"/>
                <a:cs typeface="Dancing Script"/>
                <a:sym typeface="Dancing Script"/>
              </a:rPr>
              <a:t>Fair Credit Reporting Act:</a:t>
            </a:r>
            <a:r>
              <a:rPr lang="en-US" sz="2800">
                <a:solidFill>
                  <a:schemeClr val="dk2"/>
                </a:solidFill>
                <a:latin typeface="Dancing Script"/>
                <a:ea typeface="Dancing Script"/>
                <a:cs typeface="Dancing Script"/>
                <a:sym typeface="Dancing Script"/>
              </a:rPr>
              <a:t> </a:t>
            </a:r>
            <a:r>
              <a:rPr lang="en-US" sz="2800">
                <a:solidFill>
                  <a:schemeClr val="dk2"/>
                </a:solidFill>
                <a:highlight>
                  <a:srgbClr val="FFFFFF"/>
                </a:highlight>
                <a:latin typeface="Times New Roman"/>
                <a:ea typeface="Times New Roman"/>
                <a:cs typeface="Times New Roman"/>
                <a:sym typeface="Times New Roman"/>
              </a:rPr>
              <a:t>The lender must give you the reason in writing for the loan denial.</a:t>
            </a:r>
            <a:endParaRPr sz="2800">
              <a:solidFill>
                <a:schemeClr val="dk2"/>
              </a:solidFill>
              <a:latin typeface="Dancing Script"/>
              <a:ea typeface="Dancing Script"/>
              <a:cs typeface="Dancing Script"/>
              <a:sym typeface="Dancing Scrip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fade">
                                      <p:cBhvr>
                                        <p:cTn id="12" dur="10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fade">
                                      <p:cBhvr>
                                        <p:cTn id="17" dur="10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fade">
                                      <p:cBhvr>
                                        <p:cTn id="22" dur="10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fade">
                                      <p:cBhvr>
                                        <p:cTn id="27" dur="1000"/>
                                        <p:tgtEl>
                                          <p:spTgt spid="1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24"/>
          <p:cNvSpPr txBox="1"/>
          <p:nvPr/>
        </p:nvSpPr>
        <p:spPr>
          <a:xfrm>
            <a:off x="0" y="6400800"/>
            <a:ext cx="20115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CC00"/>
              </a:buClr>
              <a:buFont typeface="Arial Narrow"/>
              <a:buNone/>
            </a:pPr>
            <a:r>
              <a:rPr lang="en-US" sz="2400" b="1" i="0" u="none">
                <a:solidFill>
                  <a:srgbClr val="107DBC"/>
                </a:solidFill>
                <a:latin typeface="Arial Narrow"/>
                <a:ea typeface="Arial Narrow"/>
                <a:cs typeface="Arial Narrow"/>
                <a:sym typeface="Arial Narrow"/>
              </a:rPr>
              <a:t> </a:t>
            </a:r>
            <a:fld id="{00000000-1234-1234-1234-123412341234}" type="slidenum">
              <a:rPr lang="en-US" b="0" i="0" u="none">
                <a:solidFill>
                  <a:srgbClr val="107DBC"/>
                </a:solidFill>
                <a:latin typeface="Arial Narrow"/>
                <a:ea typeface="Arial Narrow"/>
                <a:cs typeface="Arial Narrow"/>
                <a:sym typeface="Arial Narrow"/>
              </a:rPr>
              <a:t>11</a:t>
            </a:fld>
            <a:endParaRPr/>
          </a:p>
        </p:txBody>
      </p:sp>
      <p:sp>
        <p:nvSpPr>
          <p:cNvPr id="172" name="Google Shape;172;p24"/>
          <p:cNvSpPr txBox="1">
            <a:spLocks noGrp="1"/>
          </p:cNvSpPr>
          <p:nvPr>
            <p:ph type="title"/>
          </p:nvPr>
        </p:nvSpPr>
        <p:spPr>
          <a:xfrm>
            <a:off x="685800" y="152400"/>
            <a:ext cx="2425500" cy="5334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FAFB"/>
              </a:buClr>
              <a:buFont typeface="Arial"/>
              <a:buNone/>
            </a:pPr>
            <a:r>
              <a:rPr lang="en-US" sz="3600" b="1" i="0" u="none" strike="noStrike" cap="none">
                <a:solidFill>
                  <a:srgbClr val="F7FAFB"/>
                </a:solidFill>
                <a:highlight>
                  <a:srgbClr val="4A86E8"/>
                </a:highlight>
                <a:latin typeface="Cabin Sketch"/>
                <a:ea typeface="Cabin Sketch"/>
                <a:cs typeface="Cabin Sketch"/>
                <a:sym typeface="Cabin Sketch"/>
              </a:rPr>
              <a:t>EXAMPLE </a:t>
            </a:r>
            <a:r>
              <a:rPr lang="en-US" sz="3600">
                <a:highlight>
                  <a:srgbClr val="4A86E8"/>
                </a:highlight>
                <a:latin typeface="Cabin Sketch"/>
                <a:ea typeface="Cabin Sketch"/>
                <a:cs typeface="Cabin Sketch"/>
                <a:sym typeface="Cabin Sketch"/>
              </a:rPr>
              <a:t>1</a:t>
            </a:r>
            <a:endParaRPr sz="3600">
              <a:highlight>
                <a:srgbClr val="4A86E8"/>
              </a:highlight>
              <a:latin typeface="Cabin Sketch"/>
              <a:ea typeface="Cabin Sketch"/>
              <a:cs typeface="Cabin Sketch"/>
              <a:sym typeface="Cabin Sketch"/>
            </a:endParaRPr>
          </a:p>
        </p:txBody>
      </p:sp>
      <p:sp>
        <p:nvSpPr>
          <p:cNvPr id="173" name="Google Shape;173;p24"/>
          <p:cNvSpPr txBox="1">
            <a:spLocks noGrp="1"/>
          </p:cNvSpPr>
          <p:nvPr>
            <p:ph type="body" idx="1"/>
          </p:nvPr>
        </p:nvSpPr>
        <p:spPr>
          <a:xfrm>
            <a:off x="401425" y="839750"/>
            <a:ext cx="8280600" cy="543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sz="2800" b="1">
                <a:solidFill>
                  <a:schemeClr val="dk2"/>
                </a:solidFill>
              </a:rPr>
              <a:t>What is the monthly payment for a $4,000 three-year loan with an APR of 10.25%?</a:t>
            </a:r>
            <a:endParaRPr sz="2800" b="1">
              <a:solidFill>
                <a:schemeClr val="dk2"/>
              </a:solidFill>
            </a:endParaRPr>
          </a:p>
          <a:p>
            <a:pPr marL="457200" lvl="0" indent="-381000" algn="l" rtl="0">
              <a:spcBef>
                <a:spcPts val="0"/>
              </a:spcBef>
              <a:spcAft>
                <a:spcPts val="0"/>
              </a:spcAft>
              <a:buClr>
                <a:schemeClr val="dk2"/>
              </a:buClr>
              <a:buSzPts val="2400"/>
              <a:buAutoNum type="alphaUcPeriod"/>
            </a:pPr>
            <a:r>
              <a:rPr lang="en-US" sz="2400">
                <a:solidFill>
                  <a:schemeClr val="dk2"/>
                </a:solidFill>
              </a:rPr>
              <a:t>Find the APR under the Rate column and the number of years that the loan will be for, where the two meet is what the monthly payment would be for a loan of $1,000. </a:t>
            </a:r>
            <a:r>
              <a:rPr lang="en-US" sz="2400" b="1" i="1" u="sng">
                <a:solidFill>
                  <a:schemeClr val="dk2"/>
                </a:solidFill>
              </a:rPr>
              <a:t>What is that number?</a:t>
            </a:r>
            <a:endParaRPr sz="2400" b="1" i="1" u="sng">
              <a:solidFill>
                <a:schemeClr val="dk2"/>
              </a:solidFill>
            </a:endParaRPr>
          </a:p>
          <a:p>
            <a:pPr marL="457200" lvl="0" indent="-381000" algn="l" rtl="0">
              <a:spcBef>
                <a:spcPts val="0"/>
              </a:spcBef>
              <a:spcAft>
                <a:spcPts val="0"/>
              </a:spcAft>
              <a:buClr>
                <a:schemeClr val="dk2"/>
              </a:buClr>
              <a:buSzPts val="2400"/>
              <a:buAutoNum type="alphaUcPeriod"/>
            </a:pPr>
            <a:r>
              <a:rPr lang="en-US" sz="2400">
                <a:solidFill>
                  <a:schemeClr val="dk2"/>
                </a:solidFill>
              </a:rPr>
              <a:t>Since our loan is not for $1,000, figure out how many $1,000 increments there are in our loan. We divide our principal by $1,000.</a:t>
            </a:r>
            <a:endParaRPr sz="2400">
              <a:solidFill>
                <a:schemeClr val="dk2"/>
              </a:solidFill>
            </a:endParaRPr>
          </a:p>
          <a:p>
            <a:pPr marL="457200" lvl="0" indent="-381000" algn="l" rtl="0">
              <a:spcBef>
                <a:spcPts val="0"/>
              </a:spcBef>
              <a:spcAft>
                <a:spcPts val="0"/>
              </a:spcAft>
              <a:buClr>
                <a:schemeClr val="dk2"/>
              </a:buClr>
              <a:buSzPts val="2400"/>
              <a:buAutoNum type="alphaUcPeriod"/>
            </a:pPr>
            <a:r>
              <a:rPr lang="en-US" sz="2400">
                <a:solidFill>
                  <a:schemeClr val="dk2"/>
                </a:solidFill>
              </a:rPr>
              <a:t>Now we can multiply our answer by the amount we found in the table. This will give us our monthly payment using the table method. </a:t>
            </a:r>
            <a:endParaRPr sz="2400">
              <a:solidFill>
                <a:srgbClr val="000000"/>
              </a:solidFill>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25"/>
          <p:cNvSpPr txBox="1"/>
          <p:nvPr/>
        </p:nvSpPr>
        <p:spPr>
          <a:xfrm>
            <a:off x="0" y="6400800"/>
            <a:ext cx="20115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CC00"/>
              </a:buClr>
              <a:buFont typeface="Arial Narrow"/>
              <a:buNone/>
            </a:pPr>
            <a:r>
              <a:rPr lang="en-US" sz="2400" b="1" i="0" u="none">
                <a:solidFill>
                  <a:srgbClr val="107DBC"/>
                </a:solidFill>
                <a:latin typeface="Arial Narrow"/>
                <a:ea typeface="Arial Narrow"/>
                <a:cs typeface="Arial Narrow"/>
                <a:sym typeface="Arial Narrow"/>
              </a:rPr>
              <a:t> </a:t>
            </a:r>
            <a:fld id="{00000000-1234-1234-1234-123412341234}" type="slidenum">
              <a:rPr lang="en-US" b="0" i="0" u="none">
                <a:solidFill>
                  <a:srgbClr val="107DBC"/>
                </a:solidFill>
                <a:latin typeface="Arial Narrow"/>
                <a:ea typeface="Arial Narrow"/>
                <a:cs typeface="Arial Narrow"/>
                <a:sym typeface="Arial Narrow"/>
              </a:rPr>
              <a:t>12</a:t>
            </a:fld>
            <a:endParaRPr/>
          </a:p>
        </p:txBody>
      </p:sp>
      <p:sp>
        <p:nvSpPr>
          <p:cNvPr id="179" name="Google Shape;179;p25"/>
          <p:cNvSpPr txBox="1">
            <a:spLocks noGrp="1"/>
          </p:cNvSpPr>
          <p:nvPr>
            <p:ph type="title"/>
          </p:nvPr>
        </p:nvSpPr>
        <p:spPr>
          <a:xfrm>
            <a:off x="685800" y="457200"/>
            <a:ext cx="2425500" cy="5334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FAFB"/>
              </a:buClr>
              <a:buFont typeface="Arial"/>
              <a:buNone/>
            </a:pPr>
            <a:r>
              <a:rPr lang="en-US" sz="3600" b="1" i="0" u="none" strike="noStrike" cap="none">
                <a:solidFill>
                  <a:srgbClr val="F7FAFB"/>
                </a:solidFill>
                <a:highlight>
                  <a:srgbClr val="4A86E8"/>
                </a:highlight>
                <a:latin typeface="Cabin Sketch"/>
                <a:ea typeface="Cabin Sketch"/>
                <a:cs typeface="Cabin Sketch"/>
                <a:sym typeface="Cabin Sketch"/>
              </a:rPr>
              <a:t>EXAMPLE </a:t>
            </a:r>
            <a:r>
              <a:rPr lang="en-US" sz="3600">
                <a:highlight>
                  <a:srgbClr val="4A86E8"/>
                </a:highlight>
              </a:rPr>
              <a:t>2</a:t>
            </a:r>
            <a:endParaRPr sz="3600">
              <a:highlight>
                <a:srgbClr val="4A86E8"/>
              </a:highlight>
              <a:latin typeface="Cabin Sketch"/>
              <a:ea typeface="Cabin Sketch"/>
              <a:cs typeface="Cabin Sketch"/>
              <a:sym typeface="Cabin Sketch"/>
            </a:endParaRPr>
          </a:p>
        </p:txBody>
      </p:sp>
      <p:sp>
        <p:nvSpPr>
          <p:cNvPr id="180" name="Google Shape;180;p25"/>
          <p:cNvSpPr txBox="1">
            <a:spLocks noGrp="1"/>
          </p:cNvSpPr>
          <p:nvPr>
            <p:ph type="body" idx="1"/>
          </p:nvPr>
        </p:nvSpPr>
        <p:spPr>
          <a:xfrm>
            <a:off x="762000" y="1144584"/>
            <a:ext cx="7772400" cy="131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sz="2800" b="1">
                <a:solidFill>
                  <a:schemeClr val="dk2"/>
                </a:solidFill>
              </a:rPr>
              <a:t>What is the total amount of the monthly payments for a $4,000, three-year loan with an APR of 10.25%?</a:t>
            </a:r>
            <a:endParaRPr sz="2800" b="1">
              <a:solidFill>
                <a:schemeClr val="dk2"/>
              </a:solidFill>
            </a:endParaRPr>
          </a:p>
          <a:p>
            <a:pPr marL="457200" lvl="0" indent="-406400" algn="l" rtl="0">
              <a:spcBef>
                <a:spcPts val="0"/>
              </a:spcBef>
              <a:spcAft>
                <a:spcPts val="0"/>
              </a:spcAft>
              <a:buClr>
                <a:schemeClr val="dk2"/>
              </a:buClr>
              <a:buSzPts val="2800"/>
              <a:buAutoNum type="alphaUcPeriod"/>
            </a:pPr>
            <a:r>
              <a:rPr lang="en-US" sz="2800">
                <a:solidFill>
                  <a:schemeClr val="dk2"/>
                </a:solidFill>
              </a:rPr>
              <a:t>What is the amount for one monthly payment? (found in Example 1)</a:t>
            </a:r>
            <a:endParaRPr sz="2800">
              <a:solidFill>
                <a:schemeClr val="dk2"/>
              </a:solidFill>
            </a:endParaRPr>
          </a:p>
          <a:p>
            <a:pPr marL="457200" lvl="0" indent="-406400" algn="l" rtl="0">
              <a:spcBef>
                <a:spcPts val="0"/>
              </a:spcBef>
              <a:spcAft>
                <a:spcPts val="0"/>
              </a:spcAft>
              <a:buClr>
                <a:schemeClr val="dk2"/>
              </a:buClr>
              <a:buSzPts val="2800"/>
              <a:buAutoNum type="alphaUcPeriod"/>
            </a:pPr>
            <a:r>
              <a:rPr lang="en-US" sz="2800">
                <a:solidFill>
                  <a:schemeClr val="dk2"/>
                </a:solidFill>
              </a:rPr>
              <a:t>How many monthly payment are in this three year loan?</a:t>
            </a:r>
            <a:endParaRPr sz="2800">
              <a:solidFill>
                <a:schemeClr val="dk2"/>
              </a:solidFill>
            </a:endParaRPr>
          </a:p>
          <a:p>
            <a:pPr marL="457200" lvl="0" indent="-406400" algn="l" rtl="0">
              <a:spcBef>
                <a:spcPts val="0"/>
              </a:spcBef>
              <a:spcAft>
                <a:spcPts val="0"/>
              </a:spcAft>
              <a:buClr>
                <a:schemeClr val="dk2"/>
              </a:buClr>
              <a:buSzPts val="2800"/>
              <a:buAutoNum type="alphaUcPeriod"/>
            </a:pPr>
            <a:r>
              <a:rPr lang="en-US" sz="2800">
                <a:solidFill>
                  <a:schemeClr val="dk2"/>
                </a:solidFill>
              </a:rPr>
              <a:t>What is the sum of all the monthly payments?</a:t>
            </a:r>
            <a:endParaRPr sz="2800">
              <a:solidFill>
                <a:srgbClr val="000000"/>
              </a:solidFill>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26"/>
          <p:cNvSpPr txBox="1"/>
          <p:nvPr/>
        </p:nvSpPr>
        <p:spPr>
          <a:xfrm>
            <a:off x="0" y="6400800"/>
            <a:ext cx="20115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CC00"/>
              </a:buClr>
              <a:buFont typeface="Arial Narrow"/>
              <a:buNone/>
            </a:pPr>
            <a:r>
              <a:rPr lang="en-US" sz="2400" b="1" i="0" u="none">
                <a:solidFill>
                  <a:srgbClr val="107DBC"/>
                </a:solidFill>
                <a:latin typeface="Arial Narrow"/>
                <a:ea typeface="Arial Narrow"/>
                <a:cs typeface="Arial Narrow"/>
                <a:sym typeface="Arial Narrow"/>
              </a:rPr>
              <a:t> </a:t>
            </a:r>
            <a:fld id="{00000000-1234-1234-1234-123412341234}" type="slidenum">
              <a:rPr lang="en-US" b="0" i="0" u="none">
                <a:solidFill>
                  <a:srgbClr val="107DBC"/>
                </a:solidFill>
                <a:latin typeface="Arial Narrow"/>
                <a:ea typeface="Arial Narrow"/>
                <a:cs typeface="Arial Narrow"/>
                <a:sym typeface="Arial Narrow"/>
              </a:rPr>
              <a:t>13</a:t>
            </a:fld>
            <a:endParaRPr/>
          </a:p>
        </p:txBody>
      </p:sp>
      <p:sp>
        <p:nvSpPr>
          <p:cNvPr id="186" name="Google Shape;186;p26"/>
          <p:cNvSpPr txBox="1">
            <a:spLocks noGrp="1"/>
          </p:cNvSpPr>
          <p:nvPr>
            <p:ph type="title"/>
          </p:nvPr>
        </p:nvSpPr>
        <p:spPr>
          <a:xfrm>
            <a:off x="685800" y="457200"/>
            <a:ext cx="2425500" cy="5334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FAFB"/>
              </a:buClr>
              <a:buFont typeface="Arial"/>
              <a:buNone/>
            </a:pPr>
            <a:r>
              <a:rPr lang="en-US" sz="3600" b="1" i="0" u="none" strike="noStrike" cap="none">
                <a:solidFill>
                  <a:srgbClr val="F7FAFB"/>
                </a:solidFill>
                <a:highlight>
                  <a:srgbClr val="4A86E8"/>
                </a:highlight>
                <a:latin typeface="Cabin Sketch"/>
                <a:ea typeface="Cabin Sketch"/>
                <a:cs typeface="Cabin Sketch"/>
                <a:sym typeface="Cabin Sketch"/>
              </a:rPr>
              <a:t>EXAMPLE </a:t>
            </a:r>
            <a:r>
              <a:rPr lang="en-US" sz="3600">
                <a:highlight>
                  <a:srgbClr val="4A86E8"/>
                </a:highlight>
              </a:rPr>
              <a:t>3</a:t>
            </a:r>
            <a:endParaRPr sz="3600">
              <a:highlight>
                <a:srgbClr val="4A86E8"/>
              </a:highlight>
              <a:latin typeface="Cabin Sketch"/>
              <a:ea typeface="Cabin Sketch"/>
              <a:cs typeface="Cabin Sketch"/>
              <a:sym typeface="Cabin Sketch"/>
            </a:endParaRPr>
          </a:p>
        </p:txBody>
      </p:sp>
      <p:sp>
        <p:nvSpPr>
          <p:cNvPr id="187" name="Google Shape;187;p26"/>
          <p:cNvSpPr txBox="1">
            <a:spLocks noGrp="1"/>
          </p:cNvSpPr>
          <p:nvPr>
            <p:ph type="body" idx="1"/>
          </p:nvPr>
        </p:nvSpPr>
        <p:spPr>
          <a:xfrm>
            <a:off x="762000" y="1144575"/>
            <a:ext cx="7974900" cy="131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sz="2800" b="1">
                <a:solidFill>
                  <a:schemeClr val="dk2"/>
                </a:solidFill>
              </a:rPr>
              <a:t>Find the finance charge for a $4,000, three-year loan with a 10.25% APR.</a:t>
            </a:r>
            <a:endParaRPr sz="2800" b="1">
              <a:solidFill>
                <a:schemeClr val="dk2"/>
              </a:solidFill>
            </a:endParaRPr>
          </a:p>
          <a:p>
            <a:pPr marL="457200" lvl="0" indent="-406400" algn="l" rtl="0">
              <a:spcBef>
                <a:spcPts val="0"/>
              </a:spcBef>
              <a:spcAft>
                <a:spcPts val="0"/>
              </a:spcAft>
              <a:buClr>
                <a:schemeClr val="dk2"/>
              </a:buClr>
              <a:buSzPts val="2800"/>
              <a:buAutoNum type="alphaUcPeriod"/>
            </a:pPr>
            <a:r>
              <a:rPr lang="en-US" sz="2800">
                <a:solidFill>
                  <a:schemeClr val="dk2"/>
                </a:solidFill>
              </a:rPr>
              <a:t>What is a finance charge?</a:t>
            </a:r>
            <a:endParaRPr sz="2800">
              <a:solidFill>
                <a:schemeClr val="dk2"/>
              </a:solidFill>
            </a:endParaRPr>
          </a:p>
          <a:p>
            <a:pPr marL="457200" lvl="0" indent="-406400" algn="l" rtl="0">
              <a:spcBef>
                <a:spcPts val="0"/>
              </a:spcBef>
              <a:spcAft>
                <a:spcPts val="0"/>
              </a:spcAft>
              <a:buClr>
                <a:schemeClr val="dk2"/>
              </a:buClr>
              <a:buSzPts val="2800"/>
              <a:buAutoNum type="alphaUcPeriod"/>
            </a:pPr>
            <a:r>
              <a:rPr lang="en-US" sz="2800">
                <a:solidFill>
                  <a:schemeClr val="dk2"/>
                </a:solidFill>
              </a:rPr>
              <a:t>Find the finance charge of the loan referred to in Examples 1 and 2. </a:t>
            </a:r>
            <a:endParaRPr sz="2800">
              <a:solidFill>
                <a:srgbClr val="000000"/>
              </a:solidFill>
            </a:endParaRP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p:nvPr/>
        </p:nvSpPr>
        <p:spPr>
          <a:xfrm rot="-1228799">
            <a:off x="87297" y="2256736"/>
            <a:ext cx="1031496" cy="163125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0" b="1">
              <a:solidFill>
                <a:srgbClr val="93B3D7"/>
              </a:solidFill>
              <a:latin typeface="Cabin Sketch"/>
              <a:ea typeface="Cabin Sketch"/>
              <a:cs typeface="Cabin Sketch"/>
              <a:sym typeface="Cabin Sketch"/>
            </a:endParaRPr>
          </a:p>
        </p:txBody>
      </p:sp>
      <p:sp>
        <p:nvSpPr>
          <p:cNvPr id="194" name="Google Shape;194;p27"/>
          <p:cNvSpPr txBox="1">
            <a:spLocks noGrp="1"/>
          </p:cNvSpPr>
          <p:nvPr>
            <p:ph type="body" idx="1"/>
          </p:nvPr>
        </p:nvSpPr>
        <p:spPr>
          <a:xfrm>
            <a:off x="697725" y="1260725"/>
            <a:ext cx="5508000" cy="4419600"/>
          </a:xfrm>
          <a:prstGeom prst="rect">
            <a:avLst/>
          </a:prstGeom>
          <a:noFill/>
          <a:ln>
            <a:noFill/>
          </a:ln>
        </p:spPr>
        <p:txBody>
          <a:bodyPr spcFirstLastPara="1" wrap="square" lIns="91425" tIns="45700" rIns="91425" bIns="45700" anchor="t" anchorCtr="0">
            <a:noAutofit/>
          </a:bodyPr>
          <a:lstStyle/>
          <a:p>
            <a:pPr marL="0" marR="0" lvl="0" indent="0" algn="l" rtl="0">
              <a:spcBef>
                <a:spcPts val="460"/>
              </a:spcBef>
              <a:spcAft>
                <a:spcPts val="0"/>
              </a:spcAft>
              <a:buClr>
                <a:srgbClr val="0D416B"/>
              </a:buClr>
              <a:buFont typeface="Arial"/>
              <a:buNone/>
            </a:pPr>
            <a:endParaRPr sz="2400">
              <a:solidFill>
                <a:schemeClr val="dk1"/>
              </a:solidFil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640"/>
              </a:spcBef>
              <a:spcAft>
                <a:spcPts val="0"/>
              </a:spcAft>
              <a:buClr>
                <a:srgbClr val="595959"/>
              </a:buClr>
              <a:buFont typeface="Arial"/>
              <a:buNone/>
            </a:pPr>
            <a:endParaRPr sz="3200" b="0" i="0" u="none" strike="noStrike" cap="none">
              <a:solidFill>
                <a:srgbClr val="595959"/>
              </a:solidFill>
              <a:latin typeface="Arial"/>
              <a:ea typeface="Arial"/>
              <a:cs typeface="Arial"/>
              <a:sym typeface="Arial"/>
            </a:endParaRPr>
          </a:p>
        </p:txBody>
      </p:sp>
      <p:sp>
        <p:nvSpPr>
          <p:cNvPr id="195" name="Google Shape;195;p27"/>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96" name="Google Shape;196;p27"/>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197" name="Google Shape;197;p27"/>
          <p:cNvSpPr txBox="1">
            <a:spLocks noGrp="1"/>
          </p:cNvSpPr>
          <p:nvPr>
            <p:ph type="title"/>
          </p:nvPr>
        </p:nvSpPr>
        <p:spPr>
          <a:xfrm>
            <a:off x="422575" y="292250"/>
            <a:ext cx="8358000" cy="881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sz="4800">
                <a:solidFill>
                  <a:srgbClr val="000000"/>
                </a:solidFill>
              </a:rPr>
              <a:t>MONTHLY PAYMENT FORMULA</a:t>
            </a:r>
            <a:endParaRPr sz="4800">
              <a:solidFill>
                <a:srgbClr val="000000"/>
              </a:solidFill>
            </a:endParaRPr>
          </a:p>
        </p:txBody>
      </p:sp>
      <p:pic>
        <p:nvPicPr>
          <p:cNvPr id="198" name="Google Shape;198;p27"/>
          <p:cNvPicPr preferRelativeResize="0"/>
          <p:nvPr/>
        </p:nvPicPr>
        <p:blipFill rotWithShape="1">
          <a:blip r:embed="rId3">
            <a:alphaModFix/>
          </a:blip>
          <a:srcRect l="34583" t="43518" r="45694" b="44073"/>
          <a:stretch/>
        </p:blipFill>
        <p:spPr>
          <a:xfrm>
            <a:off x="1459219" y="1255975"/>
            <a:ext cx="5878400" cy="2791000"/>
          </a:xfrm>
          <a:prstGeom prst="rect">
            <a:avLst/>
          </a:prstGeom>
          <a:noFill/>
          <a:ln>
            <a:noFill/>
          </a:ln>
        </p:spPr>
      </p:pic>
      <p:pic>
        <p:nvPicPr>
          <p:cNvPr id="199" name="Google Shape;199;p27"/>
          <p:cNvPicPr preferRelativeResize="0"/>
          <p:nvPr/>
        </p:nvPicPr>
        <p:blipFill rotWithShape="1">
          <a:blip r:embed="rId4">
            <a:alphaModFix/>
          </a:blip>
          <a:srcRect l="11805" t="59961" r="62361" b="21437"/>
          <a:stretch/>
        </p:blipFill>
        <p:spPr>
          <a:xfrm>
            <a:off x="544825" y="4046975"/>
            <a:ext cx="4750075" cy="2572950"/>
          </a:xfrm>
          <a:prstGeom prst="rect">
            <a:avLst/>
          </a:prstGeom>
          <a:noFill/>
          <a:ln w="12700" cap="flat" cmpd="sng">
            <a:solidFill>
              <a:srgbClr val="000000"/>
            </a:solidFill>
            <a:prstDash val="solid"/>
            <a:miter lim="8000"/>
            <a:headEnd type="none" w="sm" len="sm"/>
            <a:tailEnd type="none" w="sm" len="sm"/>
          </a:ln>
        </p:spPr>
      </p:pic>
      <p:sp>
        <p:nvSpPr>
          <p:cNvPr id="200" name="Google Shape;200;p27"/>
          <p:cNvSpPr txBox="1"/>
          <p:nvPr/>
        </p:nvSpPr>
        <p:spPr>
          <a:xfrm>
            <a:off x="6205725" y="1477750"/>
            <a:ext cx="10086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FF0000"/>
                </a:solidFill>
                <a:latin typeface="Arial Black"/>
                <a:ea typeface="Arial Black"/>
                <a:cs typeface="Arial Black"/>
                <a:sym typeface="Arial Black"/>
              </a:rPr>
              <a:t>(     )</a:t>
            </a:r>
            <a:endParaRPr sz="2200" b="1">
              <a:solidFill>
                <a:srgbClr val="FF0000"/>
              </a:solidFill>
              <a:latin typeface="Arial Black"/>
              <a:ea typeface="Arial Black"/>
              <a:cs typeface="Arial Black"/>
              <a:sym typeface="Arial Black"/>
            </a:endParaRPr>
          </a:p>
        </p:txBody>
      </p:sp>
      <p:sp>
        <p:nvSpPr>
          <p:cNvPr id="201" name="Google Shape;201;p27"/>
          <p:cNvSpPr txBox="1"/>
          <p:nvPr/>
        </p:nvSpPr>
        <p:spPr>
          <a:xfrm>
            <a:off x="5000775" y="2620725"/>
            <a:ext cx="10086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rgbClr val="FF0000"/>
                </a:solidFill>
                <a:latin typeface="Arial Black"/>
                <a:ea typeface="Arial Black"/>
                <a:cs typeface="Arial Black"/>
                <a:sym typeface="Arial Black"/>
              </a:rPr>
              <a:t>(     )</a:t>
            </a:r>
            <a:endParaRPr sz="2200" b="1">
              <a:solidFill>
                <a:srgbClr val="FF0000"/>
              </a:solidFill>
              <a:latin typeface="Arial Black"/>
              <a:ea typeface="Arial Black"/>
              <a:cs typeface="Arial Black"/>
              <a:sym typeface="Arial Black"/>
            </a:endParaRPr>
          </a:p>
        </p:txBody>
      </p:sp>
      <p:sp>
        <p:nvSpPr>
          <p:cNvPr id="202" name="Google Shape;202;p27"/>
          <p:cNvSpPr txBox="1"/>
          <p:nvPr/>
        </p:nvSpPr>
        <p:spPr>
          <a:xfrm>
            <a:off x="2851225" y="2570675"/>
            <a:ext cx="4339500" cy="10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500">
                <a:solidFill>
                  <a:srgbClr val="FF0000"/>
                </a:solidFill>
                <a:latin typeface="Arial Black"/>
                <a:ea typeface="Arial Black"/>
                <a:cs typeface="Arial Black"/>
                <a:sym typeface="Arial Black"/>
              </a:rPr>
              <a:t>(            )</a:t>
            </a:r>
            <a:endParaRPr sz="6500">
              <a:solidFill>
                <a:srgbClr val="FF0000"/>
              </a:solidFill>
              <a:latin typeface="Arial Black"/>
              <a:ea typeface="Arial Black"/>
              <a:cs typeface="Arial Black"/>
              <a:sym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9"/>
                                        </p:tgtEl>
                                        <p:attrNameLst>
                                          <p:attrName>style.visibility</p:attrName>
                                        </p:attrNameLst>
                                      </p:cBhvr>
                                      <p:to>
                                        <p:strVal val="visible"/>
                                      </p:to>
                                    </p:set>
                                    <p:animEffect transition="in" filter="fade">
                                      <p:cBhvr>
                                        <p:cTn id="35" dur="1000"/>
                                        <p:tgtEl>
                                          <p:spTgt spid="1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fade">
                                      <p:cBhvr>
                                        <p:cTn id="40" dur="1000"/>
                                        <p:tgtEl>
                                          <p:spTgt spid="200"/>
                                        </p:tgtEl>
                                      </p:cBhvr>
                                    </p:animEffect>
                                  </p:childTnLst>
                                </p:cTn>
                              </p:par>
                              <p:par>
                                <p:cTn id="41" presetID="10" presetClass="entr" presetSubtype="0" fill="hold" nodeType="withEffect">
                                  <p:stCondLst>
                                    <p:cond delay="0"/>
                                  </p:stCondLst>
                                  <p:childTnLst>
                                    <p:set>
                                      <p:cBhvr>
                                        <p:cTn id="42" dur="1" fill="hold">
                                          <p:stCondLst>
                                            <p:cond delay="0"/>
                                          </p:stCondLst>
                                        </p:cTn>
                                        <p:tgtEl>
                                          <p:spTgt spid="201"/>
                                        </p:tgtEl>
                                        <p:attrNameLst>
                                          <p:attrName>style.visibility</p:attrName>
                                        </p:attrNameLst>
                                      </p:cBhvr>
                                      <p:to>
                                        <p:strVal val="visible"/>
                                      </p:to>
                                    </p:set>
                                    <p:animEffect transition="in" filter="fade">
                                      <p:cBhvr>
                                        <p:cTn id="43" dur="1000"/>
                                        <p:tgtEl>
                                          <p:spTgt spid="201"/>
                                        </p:tgtEl>
                                      </p:cBhvr>
                                    </p:animEffect>
                                  </p:childTnLst>
                                </p:cTn>
                              </p:par>
                              <p:par>
                                <p:cTn id="44" presetID="10" presetClass="entr" presetSubtype="0" fill="hold" nodeType="withEffect">
                                  <p:stCondLst>
                                    <p:cond delay="0"/>
                                  </p:stCondLst>
                                  <p:childTnLst>
                                    <p:set>
                                      <p:cBhvr>
                                        <p:cTn id="45" dur="1" fill="hold">
                                          <p:stCondLst>
                                            <p:cond delay="0"/>
                                          </p:stCondLst>
                                        </p:cTn>
                                        <p:tgtEl>
                                          <p:spTgt spid="202"/>
                                        </p:tgtEl>
                                        <p:attrNameLst>
                                          <p:attrName>style.visibility</p:attrName>
                                        </p:attrNameLst>
                                      </p:cBhvr>
                                      <p:to>
                                        <p:strVal val="visible"/>
                                      </p:to>
                                    </p:set>
                                    <p:animEffect transition="in" filter="fade">
                                      <p:cBhvr>
                                        <p:cTn id="46"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28"/>
          <p:cNvSpPr txBox="1"/>
          <p:nvPr/>
        </p:nvSpPr>
        <p:spPr>
          <a:xfrm>
            <a:off x="0" y="6400800"/>
            <a:ext cx="20115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CC00"/>
              </a:buClr>
              <a:buFont typeface="Arial Narrow"/>
              <a:buNone/>
            </a:pPr>
            <a:r>
              <a:rPr lang="en-US" sz="2400" b="1" i="0" u="none">
                <a:solidFill>
                  <a:srgbClr val="107DBC"/>
                </a:solidFill>
                <a:latin typeface="Arial Narrow"/>
                <a:ea typeface="Arial Narrow"/>
                <a:cs typeface="Arial Narrow"/>
                <a:sym typeface="Arial Narrow"/>
              </a:rPr>
              <a:t> </a:t>
            </a:r>
            <a:fld id="{00000000-1234-1234-1234-123412341234}" type="slidenum">
              <a:rPr lang="en-US" b="0" i="0" u="none">
                <a:solidFill>
                  <a:srgbClr val="107DBC"/>
                </a:solidFill>
                <a:latin typeface="Arial Narrow"/>
                <a:ea typeface="Arial Narrow"/>
                <a:cs typeface="Arial Narrow"/>
                <a:sym typeface="Arial Narrow"/>
              </a:rPr>
              <a:t>15</a:t>
            </a:fld>
            <a:endParaRPr/>
          </a:p>
        </p:txBody>
      </p:sp>
      <p:sp>
        <p:nvSpPr>
          <p:cNvPr id="208" name="Google Shape;208;p28"/>
          <p:cNvSpPr txBox="1">
            <a:spLocks noGrp="1"/>
          </p:cNvSpPr>
          <p:nvPr>
            <p:ph type="title"/>
          </p:nvPr>
        </p:nvSpPr>
        <p:spPr>
          <a:xfrm>
            <a:off x="685800" y="457200"/>
            <a:ext cx="2425500" cy="5334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FAFB"/>
              </a:buClr>
              <a:buFont typeface="Arial"/>
              <a:buNone/>
            </a:pPr>
            <a:r>
              <a:rPr lang="en-US" sz="3600" b="1" i="0" u="none" strike="noStrike" cap="none">
                <a:solidFill>
                  <a:srgbClr val="F7FAFB"/>
                </a:solidFill>
                <a:highlight>
                  <a:srgbClr val="4A86E8"/>
                </a:highlight>
                <a:latin typeface="Cabin Sketch"/>
                <a:ea typeface="Cabin Sketch"/>
                <a:cs typeface="Cabin Sketch"/>
                <a:sym typeface="Cabin Sketch"/>
              </a:rPr>
              <a:t>EXAMPLE </a:t>
            </a:r>
            <a:r>
              <a:rPr lang="en-US" sz="3600">
                <a:highlight>
                  <a:srgbClr val="4A86E8"/>
                </a:highlight>
              </a:rPr>
              <a:t>4</a:t>
            </a:r>
            <a:endParaRPr sz="3600">
              <a:highlight>
                <a:srgbClr val="4A86E8"/>
              </a:highlight>
              <a:latin typeface="Cabin Sketch"/>
              <a:ea typeface="Cabin Sketch"/>
              <a:cs typeface="Cabin Sketch"/>
              <a:sym typeface="Cabin Sketch"/>
            </a:endParaRPr>
          </a:p>
        </p:txBody>
      </p:sp>
      <p:sp>
        <p:nvSpPr>
          <p:cNvPr id="209" name="Google Shape;209;p28"/>
          <p:cNvSpPr txBox="1">
            <a:spLocks noGrp="1"/>
          </p:cNvSpPr>
          <p:nvPr>
            <p:ph type="body" idx="1"/>
          </p:nvPr>
        </p:nvSpPr>
        <p:spPr>
          <a:xfrm>
            <a:off x="762000" y="1144584"/>
            <a:ext cx="7772400" cy="1318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3C518C"/>
              </a:buClr>
              <a:buFont typeface="Noto Sans Symbols"/>
              <a:buNone/>
            </a:pPr>
            <a:r>
              <a:rPr lang="en-US" sz="2600" b="0" i="0" u="none" strike="noStrike" cap="none">
                <a:solidFill>
                  <a:srgbClr val="000000"/>
                </a:solidFill>
              </a:rPr>
              <a:t>    </a:t>
            </a:r>
            <a:r>
              <a:rPr lang="en-US" sz="2600">
                <a:solidFill>
                  <a:srgbClr val="000000"/>
                </a:solidFill>
              </a:rPr>
              <a:t>Elroy bought a new car. The total amount he needs to borrow is $29,126. He plans on taking out a 5-year loan at an APR of 6.23%. What is the monthly payment?</a:t>
            </a:r>
            <a:endParaRPr sz="2600">
              <a:solidFill>
                <a:srgbClr val="000000"/>
              </a:solidFill>
            </a:endParaRPr>
          </a:p>
        </p:txBody>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p29"/>
          <p:cNvSpPr txBox="1"/>
          <p:nvPr/>
        </p:nvSpPr>
        <p:spPr>
          <a:xfrm>
            <a:off x="0" y="6400800"/>
            <a:ext cx="20115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CC00"/>
              </a:buClr>
              <a:buFont typeface="Arial Narrow"/>
              <a:buNone/>
            </a:pPr>
            <a:r>
              <a:rPr lang="en-US" sz="2400" b="0" i="0" u="none">
                <a:solidFill>
                  <a:srgbClr val="FFCC00"/>
                </a:solidFill>
                <a:latin typeface="Arial Narrow"/>
                <a:ea typeface="Arial Narrow"/>
                <a:cs typeface="Arial Narrow"/>
                <a:sym typeface="Arial Narrow"/>
              </a:rPr>
              <a:t> </a:t>
            </a:r>
            <a:r>
              <a:rPr lang="en-US" sz="2400" b="1" i="0" u="none">
                <a:solidFill>
                  <a:srgbClr val="107DBC"/>
                </a:solidFill>
                <a:latin typeface="Arial Narrow"/>
                <a:ea typeface="Arial Narrow"/>
                <a:cs typeface="Arial Narrow"/>
                <a:sym typeface="Arial Narrow"/>
              </a:rPr>
              <a:t> </a:t>
            </a:r>
            <a:fld id="{00000000-1234-1234-1234-123412341234}" type="slidenum">
              <a:rPr lang="en-US" b="0" i="0" u="none">
                <a:solidFill>
                  <a:srgbClr val="107DBC"/>
                </a:solidFill>
                <a:latin typeface="Arial Narrow"/>
                <a:ea typeface="Arial Narrow"/>
                <a:cs typeface="Arial Narrow"/>
                <a:sym typeface="Arial Narrow"/>
              </a:rPr>
              <a:t>16</a:t>
            </a:fld>
            <a:endParaRPr/>
          </a:p>
        </p:txBody>
      </p:sp>
      <p:sp>
        <p:nvSpPr>
          <p:cNvPr id="215" name="Google Shape;215;p29"/>
          <p:cNvSpPr txBox="1">
            <a:spLocks noGrp="1"/>
          </p:cNvSpPr>
          <p:nvPr>
            <p:ph type="title"/>
          </p:nvPr>
        </p:nvSpPr>
        <p:spPr>
          <a:xfrm>
            <a:off x="685800" y="304800"/>
            <a:ext cx="2408700" cy="5334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FAFB"/>
              </a:buClr>
              <a:buFont typeface="Arial"/>
              <a:buNone/>
            </a:pPr>
            <a:r>
              <a:rPr lang="en-US" sz="3600" b="1" i="0" u="none" strike="noStrike" cap="none">
                <a:solidFill>
                  <a:srgbClr val="F7FAFB"/>
                </a:solidFill>
                <a:highlight>
                  <a:srgbClr val="4A86E8"/>
                </a:highlight>
                <a:latin typeface="Cabin Sketch"/>
                <a:ea typeface="Cabin Sketch"/>
                <a:cs typeface="Cabin Sketch"/>
                <a:sym typeface="Cabin Sketch"/>
              </a:rPr>
              <a:t>EXAMPLE </a:t>
            </a:r>
            <a:r>
              <a:rPr lang="en-US" sz="3600">
                <a:highlight>
                  <a:srgbClr val="4A86E8"/>
                </a:highlight>
              </a:rPr>
              <a:t>5</a:t>
            </a:r>
            <a:endParaRPr sz="3600">
              <a:highlight>
                <a:srgbClr val="4A86E8"/>
              </a:highlight>
              <a:latin typeface="Cabin Sketch"/>
              <a:ea typeface="Cabin Sketch"/>
              <a:cs typeface="Cabin Sketch"/>
              <a:sym typeface="Cabin Sketch"/>
            </a:endParaRPr>
          </a:p>
        </p:txBody>
      </p:sp>
      <p:sp>
        <p:nvSpPr>
          <p:cNvPr id="216" name="Google Shape;216;p29"/>
          <p:cNvSpPr txBox="1">
            <a:spLocks noGrp="1"/>
          </p:cNvSpPr>
          <p:nvPr>
            <p:ph type="body" idx="1"/>
          </p:nvPr>
        </p:nvSpPr>
        <p:spPr>
          <a:xfrm>
            <a:off x="685800" y="1068375"/>
            <a:ext cx="8013900" cy="215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100"/>
              <a:buFont typeface="Arial"/>
              <a:buNone/>
            </a:pPr>
            <a:r>
              <a:rPr lang="en-US" sz="2600">
                <a:solidFill>
                  <a:srgbClr val="000000"/>
                </a:solidFill>
              </a:rPr>
              <a:t>Judy bought a new dishwasher. The total amount she needs to borrow is $840. She plans to take out a 2-year loan at an APR of 4.2%. What is the monthly payment?</a:t>
            </a:r>
            <a:endParaRPr sz="2600">
              <a:solidFill>
                <a:srgbClr val="000000"/>
              </a:solidFill>
            </a:endParaRPr>
          </a:p>
        </p:txBody>
      </p:sp>
    </p:spTree>
  </p:cSld>
  <p:clrMapOvr>
    <a:masterClrMapping/>
  </p:clrMapOvr>
  <p:transition spd="med">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0"/>
        <p:cNvGrpSpPr/>
        <p:nvPr/>
      </p:nvGrpSpPr>
      <p:grpSpPr>
        <a:xfrm>
          <a:off x="0" y="0"/>
          <a:ext cx="0" cy="0"/>
          <a:chOff x="0" y="0"/>
          <a:chExt cx="0" cy="0"/>
        </a:xfrm>
      </p:grpSpPr>
      <p:sp>
        <p:nvSpPr>
          <p:cNvPr id="221" name="Google Shape;221;p30"/>
          <p:cNvSpPr txBox="1"/>
          <p:nvPr/>
        </p:nvSpPr>
        <p:spPr>
          <a:xfrm>
            <a:off x="152400" y="6400800"/>
            <a:ext cx="493500"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CC00"/>
              </a:buClr>
              <a:buFont typeface="Arial Narrow"/>
              <a:buNone/>
            </a:pPr>
            <a:fld id="{00000000-1234-1234-1234-123412341234}" type="slidenum">
              <a:rPr lang="en-US" b="0" i="0" u="none">
                <a:solidFill>
                  <a:srgbClr val="107DBC"/>
                </a:solidFill>
              </a:rPr>
              <a:t>17</a:t>
            </a:fld>
            <a:endParaRPr/>
          </a:p>
        </p:txBody>
      </p:sp>
      <p:sp>
        <p:nvSpPr>
          <p:cNvPr id="222" name="Google Shape;222;p30"/>
          <p:cNvSpPr txBox="1">
            <a:spLocks noGrp="1"/>
          </p:cNvSpPr>
          <p:nvPr>
            <p:ph type="title"/>
          </p:nvPr>
        </p:nvSpPr>
        <p:spPr>
          <a:xfrm>
            <a:off x="685800" y="304800"/>
            <a:ext cx="8030400" cy="4388400"/>
          </a:xfrm>
          <a:prstGeom prst="rect">
            <a:avLst/>
          </a:prstGeom>
          <a:solidFill>
            <a:srgbClr val="4A86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FAFB"/>
              </a:buClr>
              <a:buFont typeface="Arial"/>
              <a:buNone/>
            </a:pPr>
            <a:r>
              <a:rPr lang="en-US" sz="5000">
                <a:highlight>
                  <a:srgbClr val="4A86E8"/>
                </a:highlight>
              </a:rPr>
              <a:t>What can I do? (in order)</a:t>
            </a:r>
            <a:endParaRPr sz="5000">
              <a:highlight>
                <a:srgbClr val="4A86E8"/>
              </a:highlight>
            </a:endParaRPr>
          </a:p>
          <a:p>
            <a:pPr marL="457200" marR="0" lvl="0" indent="-419100" algn="l" rtl="0">
              <a:lnSpc>
                <a:spcPct val="100000"/>
              </a:lnSpc>
              <a:spcBef>
                <a:spcPts val="0"/>
              </a:spcBef>
              <a:spcAft>
                <a:spcPts val="0"/>
              </a:spcAft>
              <a:buSzPts val="3000"/>
              <a:buAutoNum type="arabicPeriod"/>
            </a:pPr>
            <a:r>
              <a:rPr lang="en-US">
                <a:highlight>
                  <a:srgbClr val="4A86E8"/>
                </a:highlight>
              </a:rPr>
              <a:t>4-2 </a:t>
            </a:r>
            <a:r>
              <a:rPr lang="en-US" sz="4000">
                <a:highlight>
                  <a:srgbClr val="4A86E8"/>
                </a:highlight>
                <a:latin typeface="Cabin Sketch"/>
                <a:ea typeface="Cabin Sketch"/>
                <a:cs typeface="Cabin Sketch"/>
                <a:sym typeface="Cabin Sketch"/>
              </a:rPr>
              <a:t>PRACTICE Wo</a:t>
            </a:r>
            <a:r>
              <a:rPr lang="en-US">
                <a:highlight>
                  <a:srgbClr val="4A86E8"/>
                </a:highlight>
              </a:rPr>
              <a:t>rksheet</a:t>
            </a:r>
            <a:endParaRPr>
              <a:highlight>
                <a:srgbClr val="4A86E8"/>
              </a:highlight>
            </a:endParaRPr>
          </a:p>
          <a:p>
            <a:pPr marL="457200" marR="0" lvl="0" indent="-419100" algn="l" rtl="0">
              <a:lnSpc>
                <a:spcPct val="100000"/>
              </a:lnSpc>
              <a:spcBef>
                <a:spcPts val="0"/>
              </a:spcBef>
              <a:spcAft>
                <a:spcPts val="0"/>
              </a:spcAft>
              <a:buSzPts val="3000"/>
              <a:buAutoNum type="arabicPeriod"/>
            </a:pPr>
            <a:r>
              <a:rPr lang="en-US">
                <a:highlight>
                  <a:srgbClr val="4A86E8"/>
                </a:highlight>
              </a:rPr>
              <a:t>Vehicle Research (Due tomorrow)</a:t>
            </a:r>
            <a:endParaRPr>
              <a:highlight>
                <a:srgbClr val="4A86E8"/>
              </a:highlight>
            </a:endParaRPr>
          </a:p>
          <a:p>
            <a:pPr marL="457200" marR="0" lvl="0" indent="-419100" algn="l" rtl="0">
              <a:lnSpc>
                <a:spcPct val="100000"/>
              </a:lnSpc>
              <a:spcBef>
                <a:spcPts val="0"/>
              </a:spcBef>
              <a:spcAft>
                <a:spcPts val="0"/>
              </a:spcAft>
              <a:buSzPts val="3000"/>
              <a:buAutoNum type="arabicPeriod"/>
            </a:pPr>
            <a:r>
              <a:rPr lang="en-US">
                <a:highlight>
                  <a:srgbClr val="4A86E8"/>
                </a:highlight>
              </a:rPr>
              <a:t>Financing Part 1 (Due Thursday) 			</a:t>
            </a:r>
            <a:r>
              <a:rPr lang="en-US" sz="2000">
                <a:highlight>
                  <a:srgbClr val="4A86E8"/>
                </a:highlight>
              </a:rPr>
              <a:t>Will post in a few minutes...</a:t>
            </a:r>
            <a:endParaRPr sz="2000">
              <a:highlight>
                <a:srgbClr val="4A86E8"/>
              </a:highlight>
            </a:endParaRPr>
          </a:p>
          <a:p>
            <a:pPr marL="0" marR="0" lvl="0" indent="0" algn="l" rtl="0">
              <a:lnSpc>
                <a:spcPct val="100000"/>
              </a:lnSpc>
              <a:spcBef>
                <a:spcPts val="0"/>
              </a:spcBef>
              <a:spcAft>
                <a:spcPts val="0"/>
              </a:spcAft>
              <a:buClr>
                <a:srgbClr val="F7FAFB"/>
              </a:buClr>
              <a:buFont typeface="Arial"/>
              <a:buNone/>
            </a:pPr>
            <a:endParaRPr>
              <a:highlight>
                <a:srgbClr val="4A86E8"/>
              </a:highlight>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rot="1373255">
            <a:off x="6325582" y="2113221"/>
            <a:ext cx="2133577" cy="31699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0000" b="1">
              <a:solidFill>
                <a:srgbClr val="93B3D7"/>
              </a:solidFill>
              <a:latin typeface="Cabin Sketch"/>
              <a:ea typeface="Cabin Sketch"/>
              <a:cs typeface="Cabin Sketch"/>
              <a:sym typeface="Cabin Sketch"/>
            </a:endParaRPr>
          </a:p>
        </p:txBody>
      </p:sp>
      <p:sp>
        <p:nvSpPr>
          <p:cNvPr id="78" name="Google Shape;78;p15"/>
          <p:cNvSpPr txBox="1"/>
          <p:nvPr/>
        </p:nvSpPr>
        <p:spPr>
          <a:xfrm rot="-1228799">
            <a:off x="87297" y="2256736"/>
            <a:ext cx="1031496" cy="163125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0" b="1">
              <a:solidFill>
                <a:srgbClr val="93B3D7"/>
              </a:solidFill>
              <a:latin typeface="Cabin Sketch"/>
              <a:ea typeface="Cabin Sketch"/>
              <a:cs typeface="Cabin Sketch"/>
              <a:sym typeface="Cabin Sketch"/>
            </a:endParaRPr>
          </a:p>
        </p:txBody>
      </p:sp>
      <p:sp>
        <p:nvSpPr>
          <p:cNvPr id="79" name="Google Shape;79;p15"/>
          <p:cNvSpPr txBox="1"/>
          <p:nvPr/>
        </p:nvSpPr>
        <p:spPr>
          <a:xfrm rot="-637610">
            <a:off x="2779380" y="2138364"/>
            <a:ext cx="2205934" cy="4709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0" b="1">
              <a:solidFill>
                <a:srgbClr val="93B3D7"/>
              </a:solidFill>
              <a:latin typeface="Cabin Sketch"/>
              <a:ea typeface="Cabin Sketch"/>
              <a:cs typeface="Cabin Sketch"/>
              <a:sym typeface="Cabin Sketch"/>
            </a:endParaRPr>
          </a:p>
        </p:txBody>
      </p:sp>
      <p:sp>
        <p:nvSpPr>
          <p:cNvPr id="80" name="Google Shape;80;p15"/>
          <p:cNvSpPr txBox="1">
            <a:spLocks noGrp="1"/>
          </p:cNvSpPr>
          <p:nvPr>
            <p:ph type="body" idx="1"/>
          </p:nvPr>
        </p:nvSpPr>
        <p:spPr>
          <a:xfrm>
            <a:off x="550550" y="1260725"/>
            <a:ext cx="7983900" cy="441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416B"/>
              </a:buClr>
              <a:buFont typeface="Arial"/>
              <a:buNone/>
            </a:pPr>
            <a:r>
              <a:rPr lang="en-US" sz="2400" b="1">
                <a:solidFill>
                  <a:srgbClr val="0D416B"/>
                </a:solidFill>
              </a:rPr>
              <a:t>PROMISSORY NOTE</a:t>
            </a:r>
            <a:r>
              <a:rPr lang="en-US" sz="2400" b="1" i="0" u="none" strike="noStrike" cap="none">
                <a:solidFill>
                  <a:srgbClr val="0D416B"/>
                </a:solidFill>
              </a:rPr>
              <a:t>: </a:t>
            </a:r>
            <a:r>
              <a:rPr lang="en-US" sz="2400">
                <a:solidFill>
                  <a:schemeClr val="dk2"/>
                </a:solidFill>
                <a:highlight>
                  <a:srgbClr val="FFFFFF"/>
                </a:highlight>
              </a:rPr>
              <a:t>An agreement which states the </a:t>
            </a:r>
            <a:r>
              <a:rPr lang="en-US" sz="2400" b="1" u="sng">
                <a:solidFill>
                  <a:srgbClr val="980000"/>
                </a:solidFill>
                <a:highlight>
                  <a:srgbClr val="FFFFFF"/>
                </a:highlight>
              </a:rPr>
              <a:t>conditions</a:t>
            </a:r>
            <a:r>
              <a:rPr lang="en-US" sz="2400">
                <a:solidFill>
                  <a:schemeClr val="dk2"/>
                </a:solidFill>
                <a:highlight>
                  <a:srgbClr val="FFFFFF"/>
                </a:highlight>
              </a:rPr>
              <a:t> of a loan; a borrower's signature confirms a </a:t>
            </a:r>
            <a:r>
              <a:rPr lang="en-US" sz="2400" b="1" u="sng">
                <a:solidFill>
                  <a:srgbClr val="980000"/>
                </a:solidFill>
                <a:highlight>
                  <a:srgbClr val="FFFFFF"/>
                </a:highlight>
              </a:rPr>
              <a:t>promise</a:t>
            </a:r>
            <a:r>
              <a:rPr lang="en-US" sz="2400">
                <a:solidFill>
                  <a:schemeClr val="dk2"/>
                </a:solidFill>
                <a:highlight>
                  <a:srgbClr val="FFFFFF"/>
                </a:highlight>
              </a:rPr>
              <a:t> to pay back the loan as outlined in the agreement.</a:t>
            </a:r>
            <a:endParaRPr sz="2400">
              <a:solidFill>
                <a:srgbClr val="000000"/>
              </a:solidFill>
            </a:endParaRPr>
          </a:p>
          <a:p>
            <a:pPr marL="0" marR="0" lvl="0" indent="0" algn="l" rtl="0">
              <a:spcBef>
                <a:spcPts val="200"/>
              </a:spcBef>
              <a:spcAft>
                <a:spcPts val="0"/>
              </a:spcAft>
              <a:buClr>
                <a:srgbClr val="595959"/>
              </a:buClr>
              <a:buFont typeface="Arial"/>
              <a:buNone/>
            </a:pPr>
            <a:endParaRPr sz="1500" b="1" i="0" u="none" strike="noStrike" cap="none">
              <a:solidFill>
                <a:srgbClr val="0D416B"/>
              </a:solidFill>
            </a:endParaRPr>
          </a:p>
          <a:p>
            <a:pPr marL="0" marR="0" lvl="0" indent="0" algn="l" rtl="0">
              <a:spcBef>
                <a:spcPts val="460"/>
              </a:spcBef>
              <a:spcAft>
                <a:spcPts val="0"/>
              </a:spcAft>
              <a:buClr>
                <a:srgbClr val="0D416B"/>
              </a:buClr>
              <a:buFont typeface="Arial"/>
              <a:buNone/>
            </a:pPr>
            <a:r>
              <a:rPr lang="en-US" sz="2400" b="1">
                <a:solidFill>
                  <a:srgbClr val="0D416B"/>
                </a:solidFill>
              </a:rPr>
              <a:t>PREPAYMENT PRIVILEGE: </a:t>
            </a:r>
            <a:r>
              <a:rPr lang="en-US" sz="2400">
                <a:solidFill>
                  <a:schemeClr val="dk2"/>
                </a:solidFill>
                <a:highlight>
                  <a:srgbClr val="FFFFFF"/>
                </a:highlight>
              </a:rPr>
              <a:t>An agreement that allows the borrower to make payments </a:t>
            </a:r>
            <a:r>
              <a:rPr lang="en-US" sz="2400" b="1" u="sng">
                <a:solidFill>
                  <a:srgbClr val="980000"/>
                </a:solidFill>
                <a:highlight>
                  <a:srgbClr val="FFFFFF"/>
                </a:highlight>
              </a:rPr>
              <a:t>before</a:t>
            </a:r>
            <a:r>
              <a:rPr lang="en-US" sz="2400">
                <a:solidFill>
                  <a:schemeClr val="dk2"/>
                </a:solidFill>
                <a:highlight>
                  <a:srgbClr val="FFFFFF"/>
                </a:highlight>
              </a:rPr>
              <a:t> the due date to reduce the amount of interest.</a:t>
            </a:r>
            <a:endParaRPr sz="2400" b="1">
              <a:solidFill>
                <a:srgbClr val="0D416B"/>
              </a:solidFill>
            </a:endParaRPr>
          </a:p>
          <a:p>
            <a:pPr marL="0" marR="0" lvl="0" indent="0" algn="l" rtl="0">
              <a:spcBef>
                <a:spcPts val="460"/>
              </a:spcBef>
              <a:spcAft>
                <a:spcPts val="0"/>
              </a:spcAft>
              <a:buClr>
                <a:srgbClr val="0D416B"/>
              </a:buClr>
              <a:buFont typeface="Arial"/>
              <a:buNone/>
            </a:pPr>
            <a:endParaRPr sz="1500" b="1">
              <a:solidFill>
                <a:srgbClr val="0D416B"/>
              </a:solidFill>
            </a:endParaRPr>
          </a:p>
          <a:p>
            <a:pPr marL="0" marR="0" lvl="0" indent="0" algn="l" rtl="0">
              <a:spcBef>
                <a:spcPts val="460"/>
              </a:spcBef>
              <a:spcAft>
                <a:spcPts val="0"/>
              </a:spcAft>
              <a:buClr>
                <a:srgbClr val="0D416B"/>
              </a:buClr>
              <a:buFont typeface="Arial"/>
              <a:buNone/>
            </a:pPr>
            <a:r>
              <a:rPr lang="en-US" sz="2400" b="1">
                <a:solidFill>
                  <a:srgbClr val="0D416B"/>
                </a:solidFill>
              </a:rPr>
              <a:t>WAGE GARNISHMENT:</a:t>
            </a:r>
            <a:r>
              <a:rPr lang="en-US" sz="2400" b="1" i="0" u="none" strike="noStrike" cap="none">
                <a:solidFill>
                  <a:srgbClr val="0D416B"/>
                </a:solidFill>
              </a:rPr>
              <a:t> </a:t>
            </a:r>
            <a:r>
              <a:rPr lang="en-US" sz="2400">
                <a:solidFill>
                  <a:schemeClr val="dk2"/>
                </a:solidFill>
                <a:highlight>
                  <a:srgbClr val="FFFFFF"/>
                </a:highlight>
              </a:rPr>
              <a:t>An 						</a:t>
            </a:r>
            <a:r>
              <a:rPr lang="en-US" sz="2400" i="1">
                <a:solidFill>
                  <a:schemeClr val="dk2"/>
                </a:solidFill>
                <a:highlight>
                  <a:srgbClr val="FFFFFF"/>
                </a:highlight>
              </a:rPr>
              <a:t>involuntary</a:t>
            </a:r>
            <a:r>
              <a:rPr lang="en-US" sz="2400">
                <a:solidFill>
                  <a:schemeClr val="dk2"/>
                </a:solidFill>
                <a:highlight>
                  <a:srgbClr val="FFFFFF"/>
                </a:highlight>
              </a:rPr>
              <a:t> form of wage 							assignment, often done by court 							order.</a:t>
            </a:r>
            <a:endParaRPr sz="2400">
              <a:solidFill>
                <a:schemeClr val="dk1"/>
              </a:solidFil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640"/>
              </a:spcBef>
              <a:spcAft>
                <a:spcPts val="0"/>
              </a:spcAft>
              <a:buClr>
                <a:srgbClr val="595959"/>
              </a:buClr>
              <a:buFont typeface="Arial"/>
              <a:buNone/>
            </a:pPr>
            <a:endParaRPr sz="3200" b="0" i="0" u="none" strike="noStrike" cap="none">
              <a:solidFill>
                <a:srgbClr val="595959"/>
              </a:solidFill>
              <a:latin typeface="Arial"/>
              <a:ea typeface="Arial"/>
              <a:cs typeface="Arial"/>
              <a:sym typeface="Arial"/>
            </a:endParaRPr>
          </a:p>
        </p:txBody>
      </p:sp>
      <p:sp>
        <p:nvSpPr>
          <p:cNvPr id="81" name="Google Shape;81;p15"/>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82" name="Google Shape;82;p15"/>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83" name="Google Shape;83;p15"/>
          <p:cNvSpPr txBox="1">
            <a:spLocks noGrp="1"/>
          </p:cNvSpPr>
          <p:nvPr>
            <p:ph type="ctrTitle" idx="4294967295"/>
          </p:nvPr>
        </p:nvSpPr>
        <p:spPr>
          <a:xfrm>
            <a:off x="422575" y="198425"/>
            <a:ext cx="8112000" cy="975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sz="5000" b="1">
                <a:solidFill>
                  <a:srgbClr val="000000"/>
                </a:solidFill>
                <a:latin typeface="Cabin Sketch"/>
                <a:ea typeface="Cabin Sketch"/>
                <a:cs typeface="Cabin Sketch"/>
                <a:sym typeface="Cabin Sketch"/>
              </a:rPr>
              <a:t>KEY TERMS</a:t>
            </a:r>
            <a:endParaRPr sz="5000">
              <a:solidFill>
                <a:srgbClr val="000000"/>
              </a:solidFill>
              <a:latin typeface="Cabin Sketch"/>
              <a:ea typeface="Cabin Sketch"/>
              <a:cs typeface="Cabin Sketch"/>
              <a:sym typeface="Cabin Sketch"/>
            </a:endParaRPr>
          </a:p>
        </p:txBody>
      </p:sp>
      <p:pic>
        <p:nvPicPr>
          <p:cNvPr id="84" name="Google Shape;84;p15" descr="Check out Ted's new motorbike. He had to borrow to get it, but that's one sweet ride.&#10;&#10;Ted doesn't know it, but he's on the road to garnishment. He's so busy learning tricks he doesn't pay the bills for his bike. Not even the past due notices. &#10;&#10;After 180 days, the lender sends the debt to collections. Ted? He's too busy to read about court dates.&#10;&#10;He doesn't realize the road he's on until he swipes his debit card to buy gas and there's no money in his account. When he didn't show for his court date, a judge entered a garnishment order.&#10;&#10;A garnishment order lets lenders take money until a debt is satisfied. They can go to Ted's employer and have money deducted from his pay. Embarrassing. They can go to his bank and drain his savings and checking accounts, too.&#10;&#10;The amount garnished is typically up to 25 percent of disposable income. &#10;&#10;Garnishment is complex -- the rules vary by state, your employment status and your income. &#10;&#10;Some types of income, such as Social Security, are protected from garnishment. The rules are gentler for some types of debt, such as student loans, and tougher for others, like child support. &#10;&#10;All very tricky. But don't talk to Ted about tricks. He's not doing them anymore. His bike? Sold so he could get out from under garnishment sooner. Not so sweet." title="Wage garnishment explained">
            <a:hlinkClick r:id="rId3"/>
          </p:cNvPr>
          <p:cNvPicPr preferRelativeResize="0"/>
          <p:nvPr/>
        </p:nvPicPr>
        <p:blipFill>
          <a:blip r:embed="rId4">
            <a:alphaModFix/>
          </a:blip>
          <a:stretch>
            <a:fillRect/>
          </a:stretch>
        </p:blipFill>
        <p:spPr>
          <a:xfrm>
            <a:off x="5070700" y="4382125"/>
            <a:ext cx="2925976" cy="219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p:nvPr/>
        </p:nvSpPr>
        <p:spPr>
          <a:xfrm rot="-1228799">
            <a:off x="87297" y="2256736"/>
            <a:ext cx="1031496" cy="163125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0" b="1">
              <a:solidFill>
                <a:srgbClr val="93B3D7"/>
              </a:solidFill>
              <a:latin typeface="Cabin Sketch"/>
              <a:ea typeface="Cabin Sketch"/>
              <a:cs typeface="Cabin Sketch"/>
              <a:sym typeface="Cabin Sketch"/>
            </a:endParaRPr>
          </a:p>
        </p:txBody>
      </p:sp>
      <p:sp>
        <p:nvSpPr>
          <p:cNvPr id="91" name="Google Shape;91;p16"/>
          <p:cNvSpPr txBox="1"/>
          <p:nvPr/>
        </p:nvSpPr>
        <p:spPr>
          <a:xfrm rot="-637610">
            <a:off x="2779380" y="2138364"/>
            <a:ext cx="2205934" cy="4709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0" b="1">
              <a:solidFill>
                <a:srgbClr val="93B3D7"/>
              </a:solidFill>
              <a:latin typeface="Cabin Sketch"/>
              <a:ea typeface="Cabin Sketch"/>
              <a:cs typeface="Cabin Sketch"/>
              <a:sym typeface="Cabin Sketch"/>
            </a:endParaRPr>
          </a:p>
        </p:txBody>
      </p:sp>
      <p:sp>
        <p:nvSpPr>
          <p:cNvPr id="92" name="Google Shape;92;p16"/>
          <p:cNvSpPr txBox="1">
            <a:spLocks noGrp="1"/>
          </p:cNvSpPr>
          <p:nvPr>
            <p:ph type="body" idx="1"/>
          </p:nvPr>
        </p:nvSpPr>
        <p:spPr>
          <a:xfrm>
            <a:off x="697725" y="1260725"/>
            <a:ext cx="6069300" cy="47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416B"/>
              </a:buClr>
              <a:buFont typeface="Arial"/>
              <a:buNone/>
            </a:pPr>
            <a:r>
              <a:rPr lang="en-US" sz="2400" b="1">
                <a:solidFill>
                  <a:srgbClr val="0D416B"/>
                </a:solidFill>
              </a:rPr>
              <a:t>BALLOON PAYMENT</a:t>
            </a:r>
            <a:r>
              <a:rPr lang="en-US" sz="2400" b="1" i="0" u="none" strike="noStrike" cap="none">
                <a:solidFill>
                  <a:srgbClr val="0D416B"/>
                </a:solidFill>
              </a:rPr>
              <a:t>: </a:t>
            </a:r>
            <a:r>
              <a:rPr lang="en-US" sz="2400">
                <a:solidFill>
                  <a:schemeClr val="dk2"/>
                </a:solidFill>
                <a:highlight>
                  <a:srgbClr val="FFFFFF"/>
                </a:highlight>
              </a:rPr>
              <a:t>The </a:t>
            </a:r>
            <a:r>
              <a:rPr lang="en-US" sz="2400" b="1" u="sng">
                <a:solidFill>
                  <a:srgbClr val="FF0000"/>
                </a:solidFill>
                <a:highlight>
                  <a:srgbClr val="FFFFFF"/>
                </a:highlight>
              </a:rPr>
              <a:t>last</a:t>
            </a:r>
            <a:r>
              <a:rPr lang="en-US" sz="2400">
                <a:solidFill>
                  <a:schemeClr val="dk2"/>
                </a:solidFill>
                <a:highlight>
                  <a:srgbClr val="FFFFFF"/>
                </a:highlight>
              </a:rPr>
              <a:t> monthly payment on some loans that is </a:t>
            </a:r>
            <a:r>
              <a:rPr lang="en-US" sz="2400" b="1" u="sng">
                <a:solidFill>
                  <a:srgbClr val="FF0000"/>
                </a:solidFill>
                <a:highlight>
                  <a:srgbClr val="FFFFFF"/>
                </a:highlight>
              </a:rPr>
              <a:t>much greater</a:t>
            </a:r>
            <a:r>
              <a:rPr lang="en-US" sz="2400">
                <a:solidFill>
                  <a:schemeClr val="dk2"/>
                </a:solidFill>
                <a:highlight>
                  <a:srgbClr val="FFFFFF"/>
                </a:highlight>
              </a:rPr>
              <a:t> than the previous payments.</a:t>
            </a:r>
            <a:endParaRPr sz="2400">
              <a:solidFill>
                <a:srgbClr val="000000"/>
              </a:solidFill>
            </a:endParaRPr>
          </a:p>
          <a:p>
            <a:pPr marL="0" marR="0" lvl="0" indent="0" algn="l" rtl="0">
              <a:spcBef>
                <a:spcPts val="200"/>
              </a:spcBef>
              <a:spcAft>
                <a:spcPts val="0"/>
              </a:spcAft>
              <a:buClr>
                <a:srgbClr val="595959"/>
              </a:buClr>
              <a:buFont typeface="Arial"/>
              <a:buNone/>
            </a:pPr>
            <a:endParaRPr sz="2400" b="1">
              <a:solidFill>
                <a:srgbClr val="0D416B"/>
              </a:solidFill>
            </a:endParaRPr>
          </a:p>
          <a:p>
            <a:pPr marL="0" marR="0" lvl="0" indent="0" algn="l" rtl="0">
              <a:spcBef>
                <a:spcPts val="200"/>
              </a:spcBef>
              <a:spcAft>
                <a:spcPts val="0"/>
              </a:spcAft>
              <a:buClr>
                <a:srgbClr val="595959"/>
              </a:buClr>
              <a:buFont typeface="Arial"/>
              <a:buNone/>
            </a:pPr>
            <a:endParaRPr sz="2400" b="1">
              <a:solidFill>
                <a:srgbClr val="0D416B"/>
              </a:solidFill>
            </a:endParaRPr>
          </a:p>
          <a:p>
            <a:pPr marL="0" marR="0" lvl="0" indent="0" algn="l" rtl="0">
              <a:spcBef>
                <a:spcPts val="460"/>
              </a:spcBef>
              <a:spcAft>
                <a:spcPts val="0"/>
              </a:spcAft>
              <a:buClr>
                <a:srgbClr val="0D416B"/>
              </a:buClr>
              <a:buFont typeface="Arial"/>
              <a:buNone/>
            </a:pPr>
            <a:r>
              <a:rPr lang="en-US" sz="2400" b="1">
                <a:solidFill>
                  <a:srgbClr val="0D416B"/>
                </a:solidFill>
              </a:rPr>
              <a:t>COLLATERAL:</a:t>
            </a:r>
            <a:r>
              <a:rPr lang="en-US" sz="2400" b="1" i="0" u="none" strike="noStrike" cap="none">
                <a:solidFill>
                  <a:srgbClr val="0D416B"/>
                </a:solidFill>
              </a:rPr>
              <a:t> </a:t>
            </a:r>
            <a:r>
              <a:rPr lang="en-US" sz="2400">
                <a:solidFill>
                  <a:schemeClr val="dk2"/>
                </a:solidFill>
                <a:highlight>
                  <a:srgbClr val="FFFFFF"/>
                </a:highlight>
              </a:rPr>
              <a:t>Security, such as a personal belonging, car or boat title, CD, or stock certificates, that insures a loan will be paid. </a:t>
            </a:r>
            <a:r>
              <a:rPr lang="en-US" sz="2400" i="1">
                <a:solidFill>
                  <a:schemeClr val="dk2"/>
                </a:solidFill>
                <a:highlight>
                  <a:srgbClr val="FFFFFF"/>
                </a:highlight>
              </a:rPr>
              <a:t>(i.e when you take a calculator from my back desk and leave a shoe, keys, ID, etc.)</a:t>
            </a:r>
            <a:endParaRPr sz="2400" i="1">
              <a:solidFill>
                <a:schemeClr val="dk2"/>
              </a:solidFill>
              <a:highlight>
                <a:srgbClr val="FFFFFF"/>
              </a:highlight>
            </a:endParaRPr>
          </a:p>
          <a:p>
            <a:pPr marL="0" marR="0" lvl="0" indent="0" algn="l" rtl="0">
              <a:spcBef>
                <a:spcPts val="480"/>
              </a:spcBef>
              <a:spcAft>
                <a:spcPts val="0"/>
              </a:spcAft>
              <a:buClr>
                <a:srgbClr val="595959"/>
              </a:buClr>
              <a:buFont typeface="Arial"/>
              <a:buNone/>
            </a:pPr>
            <a:endParaRPr sz="2400" b="0" i="1" u="none" strike="noStrike" cap="none">
              <a:solidFill>
                <a:srgbClr val="595959"/>
              </a:solidFil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endParaRPr>
          </a:p>
          <a:p>
            <a:pPr marL="0" marR="0" lvl="0" indent="0" algn="l" rtl="0">
              <a:spcBef>
                <a:spcPts val="640"/>
              </a:spcBef>
              <a:spcAft>
                <a:spcPts val="0"/>
              </a:spcAft>
              <a:buClr>
                <a:srgbClr val="595959"/>
              </a:buClr>
              <a:buFont typeface="Arial"/>
              <a:buNone/>
            </a:pPr>
            <a:endParaRPr sz="3200" b="0" i="0" u="none" strike="noStrike" cap="none">
              <a:solidFill>
                <a:srgbClr val="595959"/>
              </a:solidFill>
            </a:endParaRPr>
          </a:p>
        </p:txBody>
      </p:sp>
      <p:sp>
        <p:nvSpPr>
          <p:cNvPr id="93" name="Google Shape;93;p16"/>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94" name="Google Shape;94;p16"/>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95" name="Google Shape;95;p16"/>
          <p:cNvSpPr txBox="1">
            <a:spLocks noGrp="1"/>
          </p:cNvSpPr>
          <p:nvPr>
            <p:ph type="title"/>
          </p:nvPr>
        </p:nvSpPr>
        <p:spPr>
          <a:xfrm>
            <a:off x="422575" y="111300"/>
            <a:ext cx="8112000" cy="1062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sz="5000" b="1">
                <a:solidFill>
                  <a:srgbClr val="000000"/>
                </a:solidFill>
              </a:rPr>
              <a:t>KEY TERMS</a:t>
            </a:r>
            <a:endParaRPr sz="5000">
              <a:solidFill>
                <a:srgbClr val="000000"/>
              </a:solidFill>
            </a:endParaRPr>
          </a:p>
        </p:txBody>
      </p:sp>
      <p:pic>
        <p:nvPicPr>
          <p:cNvPr id="96" name="Google Shape;96;p16" title="The Simpsons - Crippling Balloon Payment">
            <a:hlinkClick r:id="rId3"/>
          </p:cNvPr>
          <p:cNvPicPr preferRelativeResize="0"/>
          <p:nvPr/>
        </p:nvPicPr>
        <p:blipFill>
          <a:blip r:embed="rId4">
            <a:alphaModFix/>
          </a:blip>
          <a:stretch>
            <a:fillRect/>
          </a:stretch>
        </p:blipFill>
        <p:spPr>
          <a:xfrm>
            <a:off x="6393200" y="1588625"/>
            <a:ext cx="2518800" cy="188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body" idx="1"/>
          </p:nvPr>
        </p:nvSpPr>
        <p:spPr>
          <a:xfrm>
            <a:off x="685800" y="467350"/>
            <a:ext cx="7772400" cy="41148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a:solidFill>
                  <a:srgbClr val="000000"/>
                </a:solidFill>
                <a:latin typeface="Lobster"/>
                <a:ea typeface="Lobster"/>
                <a:cs typeface="Lobster"/>
                <a:sym typeface="Lobster"/>
              </a:rPr>
              <a:t>Car Financing </a:t>
            </a:r>
            <a:endParaRPr>
              <a:solidFill>
                <a:srgbClr val="000000"/>
              </a:solidFill>
              <a:latin typeface="Lobster"/>
              <a:ea typeface="Lobster"/>
              <a:cs typeface="Lobster"/>
              <a:sym typeface="Lobster"/>
            </a:endParaRPr>
          </a:p>
          <a:p>
            <a:pPr marL="342900" lvl="0" indent="-139700" algn="l" rtl="0">
              <a:spcBef>
                <a:spcPts val="640"/>
              </a:spcBef>
              <a:spcAft>
                <a:spcPts val="0"/>
              </a:spcAft>
              <a:buNone/>
            </a:pPr>
            <a:endParaRPr>
              <a:solidFill>
                <a:srgbClr val="000000"/>
              </a:solidFill>
              <a:latin typeface="Lobster"/>
              <a:ea typeface="Lobster"/>
              <a:cs typeface="Lobster"/>
              <a:sym typeface="Lobster"/>
            </a:endParaRPr>
          </a:p>
          <a:p>
            <a:pPr marL="342900" lvl="0" indent="-139700" algn="l" rtl="0">
              <a:spcBef>
                <a:spcPts val="640"/>
              </a:spcBef>
              <a:spcAft>
                <a:spcPts val="0"/>
              </a:spcAft>
              <a:buNone/>
            </a:pPr>
            <a:endParaRPr>
              <a:solidFill>
                <a:srgbClr val="000000"/>
              </a:solidFill>
              <a:latin typeface="Lobster"/>
              <a:ea typeface="Lobster"/>
              <a:cs typeface="Lobster"/>
              <a:sym typeface="Lobster"/>
            </a:endParaRPr>
          </a:p>
        </p:txBody>
      </p:sp>
      <p:sp>
        <p:nvSpPr>
          <p:cNvPr id="103" name="Google Shape;103;p17"/>
          <p:cNvSpPr txBox="1">
            <a:spLocks noGrp="1"/>
          </p:cNvSpPr>
          <p:nvPr>
            <p:ph type="sldNum" idx="12"/>
          </p:nvPr>
        </p:nvSpPr>
        <p:spPr>
          <a:xfrm>
            <a:off x="8534400" y="6400800"/>
            <a:ext cx="4572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04" name="Google Shape;104;p17" descr="Before you shop for a car, you need to shop for financing. Here’s what you need to know." title="Financing a Car">
            <a:hlinkClick r:id="rId3"/>
          </p:cNvPr>
          <p:cNvPicPr preferRelativeResize="0"/>
          <p:nvPr/>
        </p:nvPicPr>
        <p:blipFill>
          <a:blip r:embed="rId4">
            <a:alphaModFix/>
          </a:blip>
          <a:stretch>
            <a:fillRect/>
          </a:stretch>
        </p:blipFill>
        <p:spPr>
          <a:xfrm>
            <a:off x="1156713" y="1384450"/>
            <a:ext cx="6830575" cy="512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p:nvPr/>
        </p:nvSpPr>
        <p:spPr>
          <a:xfrm rot="-637610">
            <a:off x="2779380" y="2138364"/>
            <a:ext cx="2205934" cy="4709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0" b="1">
              <a:solidFill>
                <a:srgbClr val="93B3D7"/>
              </a:solidFill>
              <a:latin typeface="Cabin Sketch"/>
              <a:ea typeface="Cabin Sketch"/>
              <a:cs typeface="Cabin Sketch"/>
              <a:sym typeface="Cabin Sketch"/>
            </a:endParaRPr>
          </a:p>
        </p:txBody>
      </p:sp>
      <p:sp>
        <p:nvSpPr>
          <p:cNvPr id="111" name="Google Shape;111;p18"/>
          <p:cNvSpPr txBox="1">
            <a:spLocks noGrp="1"/>
          </p:cNvSpPr>
          <p:nvPr>
            <p:ph type="body" idx="1"/>
          </p:nvPr>
        </p:nvSpPr>
        <p:spPr>
          <a:xfrm>
            <a:off x="697725" y="1260725"/>
            <a:ext cx="5508000" cy="4419600"/>
          </a:xfrm>
          <a:prstGeom prst="rect">
            <a:avLst/>
          </a:prstGeom>
          <a:noFill/>
          <a:ln>
            <a:noFill/>
          </a:ln>
        </p:spPr>
        <p:txBody>
          <a:bodyPr spcFirstLastPara="1" wrap="square" lIns="91425" tIns="45700" rIns="91425" bIns="45700" anchor="t" anchorCtr="0">
            <a:noAutofit/>
          </a:bodyPr>
          <a:lstStyle/>
          <a:p>
            <a:pPr marL="0" marR="0" lvl="0" indent="0" algn="l" rtl="0">
              <a:spcBef>
                <a:spcPts val="460"/>
              </a:spcBef>
              <a:spcAft>
                <a:spcPts val="0"/>
              </a:spcAft>
              <a:buClr>
                <a:srgbClr val="0D416B"/>
              </a:buClr>
              <a:buFont typeface="Arial"/>
              <a:buNone/>
            </a:pPr>
            <a:endParaRPr sz="2400">
              <a:solidFill>
                <a:schemeClr val="dk1"/>
              </a:solidFil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640"/>
              </a:spcBef>
              <a:spcAft>
                <a:spcPts val="0"/>
              </a:spcAft>
              <a:buClr>
                <a:srgbClr val="595959"/>
              </a:buClr>
              <a:buFont typeface="Arial"/>
              <a:buNone/>
            </a:pPr>
            <a:endParaRPr sz="3200" b="0" i="0" u="none" strike="noStrike" cap="none">
              <a:solidFill>
                <a:srgbClr val="595959"/>
              </a:solidFill>
              <a:latin typeface="Arial"/>
              <a:ea typeface="Arial"/>
              <a:cs typeface="Arial"/>
              <a:sym typeface="Arial"/>
            </a:endParaRPr>
          </a:p>
        </p:txBody>
      </p:sp>
      <p:sp>
        <p:nvSpPr>
          <p:cNvPr id="112" name="Google Shape;112;p18"/>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13" name="Google Shape;113;p18"/>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114" name="Google Shape;114;p18"/>
          <p:cNvSpPr txBox="1">
            <a:spLocks noGrp="1"/>
          </p:cNvSpPr>
          <p:nvPr>
            <p:ph type="title"/>
          </p:nvPr>
        </p:nvSpPr>
        <p:spPr>
          <a:xfrm>
            <a:off x="422575" y="-152400"/>
            <a:ext cx="8112000" cy="1554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sz="3000" b="1">
                <a:solidFill>
                  <a:srgbClr val="000000"/>
                </a:solidFill>
              </a:rPr>
              <a:t>WHAT </a:t>
            </a:r>
            <a:r>
              <a:rPr lang="en-US" sz="3000">
                <a:solidFill>
                  <a:srgbClr val="000000"/>
                </a:solidFill>
              </a:rPr>
              <a:t>INFORMATION DO YOU NEED TO KNOW BEFORE TAKING OUT A LOAN</a:t>
            </a:r>
            <a:r>
              <a:rPr lang="en-US" sz="3000" b="1">
                <a:solidFill>
                  <a:srgbClr val="000000"/>
                </a:solidFill>
              </a:rPr>
              <a:t>?</a:t>
            </a:r>
            <a:endParaRPr sz="3000">
              <a:solidFill>
                <a:srgbClr val="000000"/>
              </a:solidFill>
            </a:endParaRPr>
          </a:p>
        </p:txBody>
      </p:sp>
      <p:sp>
        <p:nvSpPr>
          <p:cNvPr id="115" name="Google Shape;115;p18"/>
          <p:cNvSpPr txBox="1"/>
          <p:nvPr/>
        </p:nvSpPr>
        <p:spPr>
          <a:xfrm>
            <a:off x="610400" y="1616950"/>
            <a:ext cx="7635900" cy="4835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sz="2400"/>
              <a:t>You sign a promissory note when you take out a loan</a:t>
            </a:r>
            <a:endParaRPr sz="2400"/>
          </a:p>
          <a:p>
            <a:pPr marL="0" lvl="0" indent="0" algn="l" rtl="0">
              <a:spcBef>
                <a:spcPts val="0"/>
              </a:spcBef>
              <a:spcAft>
                <a:spcPts val="0"/>
              </a:spcAft>
              <a:buNone/>
            </a:pPr>
            <a:endParaRPr sz="2400"/>
          </a:p>
          <a:p>
            <a:pPr marL="457200" lvl="0" indent="-381000" algn="l" rtl="0">
              <a:spcBef>
                <a:spcPts val="0"/>
              </a:spcBef>
              <a:spcAft>
                <a:spcPts val="0"/>
              </a:spcAft>
              <a:buSzPts val="2400"/>
              <a:buChar char="●"/>
            </a:pPr>
            <a:r>
              <a:rPr lang="en-US" sz="2400" b="1">
                <a:solidFill>
                  <a:srgbClr val="FF0000"/>
                </a:solidFill>
              </a:rPr>
              <a:t>Read the fine print!!!</a:t>
            </a:r>
            <a:r>
              <a:rPr lang="en-US" sz="2400"/>
              <a:t> 								Know what you are signing up for.</a:t>
            </a:r>
            <a:endParaRPr sz="2400"/>
          </a:p>
          <a:p>
            <a:pPr marL="0" lvl="0" indent="0" algn="l" rtl="0">
              <a:spcBef>
                <a:spcPts val="0"/>
              </a:spcBef>
              <a:spcAft>
                <a:spcPts val="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p:nvPr/>
        </p:nvSpPr>
        <p:spPr>
          <a:xfrm rot="-637610">
            <a:off x="2779380" y="2138364"/>
            <a:ext cx="2205934" cy="4709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0" b="1">
              <a:solidFill>
                <a:srgbClr val="93B3D7"/>
              </a:solidFill>
              <a:latin typeface="Cabin Sketch"/>
              <a:ea typeface="Cabin Sketch"/>
              <a:cs typeface="Cabin Sketch"/>
              <a:sym typeface="Cabin Sketch"/>
            </a:endParaRPr>
          </a:p>
        </p:txBody>
      </p:sp>
      <p:sp>
        <p:nvSpPr>
          <p:cNvPr id="122" name="Google Shape;122;p19"/>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23" name="Google Shape;123;p19"/>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124" name="Google Shape;124;p19"/>
          <p:cNvSpPr txBox="1"/>
          <p:nvPr/>
        </p:nvSpPr>
        <p:spPr>
          <a:xfrm>
            <a:off x="1387550" y="1005350"/>
            <a:ext cx="6510900" cy="4942800"/>
          </a:xfrm>
          <a:prstGeom prst="rect">
            <a:avLst/>
          </a:prstGeom>
          <a:noFill/>
          <a:ln w="9525"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0000FF"/>
                </a:solidFill>
                <a:latin typeface="Lobster"/>
                <a:ea typeface="Lobster"/>
                <a:cs typeface="Lobster"/>
                <a:sym typeface="Lobster"/>
              </a:rPr>
              <a:t>What should you see on your promissory note?</a:t>
            </a:r>
            <a:endParaRPr sz="2800">
              <a:solidFill>
                <a:srgbClr val="0000FF"/>
              </a:solidFill>
              <a:latin typeface="Lobster"/>
              <a:ea typeface="Lobster"/>
              <a:cs typeface="Lobster"/>
              <a:sym typeface="Lobster"/>
            </a:endParaRPr>
          </a:p>
          <a:p>
            <a:pPr marL="0" lvl="0" indent="0" algn="ctr" rtl="0">
              <a:spcBef>
                <a:spcPts val="0"/>
              </a:spcBef>
              <a:spcAft>
                <a:spcPts val="0"/>
              </a:spcAft>
              <a:buNone/>
            </a:pPr>
            <a:endParaRPr sz="2800">
              <a:solidFill>
                <a:srgbClr val="0000FF"/>
              </a:solidFill>
              <a:latin typeface="Lobster"/>
              <a:ea typeface="Lobster"/>
              <a:cs typeface="Lobster"/>
              <a:sym typeface="Lobster"/>
            </a:endParaRPr>
          </a:p>
          <a:p>
            <a:pPr marL="457200" lvl="0" indent="-406400" algn="l" rtl="0">
              <a:spcBef>
                <a:spcPts val="0"/>
              </a:spcBef>
              <a:spcAft>
                <a:spcPts val="0"/>
              </a:spcAft>
              <a:buSzPts val="2800"/>
              <a:buChar char="●"/>
            </a:pPr>
            <a:r>
              <a:rPr lang="en-US" sz="2800"/>
              <a:t>Principal</a:t>
            </a:r>
            <a:endParaRPr sz="2800"/>
          </a:p>
          <a:p>
            <a:pPr marL="457200" lvl="0" indent="-406400" algn="l" rtl="0">
              <a:spcBef>
                <a:spcPts val="0"/>
              </a:spcBef>
              <a:spcAft>
                <a:spcPts val="0"/>
              </a:spcAft>
              <a:buSzPts val="2800"/>
              <a:buChar char="●"/>
            </a:pPr>
            <a:r>
              <a:rPr lang="en-US" sz="2800"/>
              <a:t>Monthly payment</a:t>
            </a:r>
            <a:endParaRPr sz="2800"/>
          </a:p>
          <a:p>
            <a:pPr marL="457200" lvl="0" indent="-406400" algn="l" rtl="0">
              <a:spcBef>
                <a:spcPts val="0"/>
              </a:spcBef>
              <a:spcAft>
                <a:spcPts val="0"/>
              </a:spcAft>
              <a:buSzPts val="2800"/>
              <a:buChar char="●"/>
            </a:pPr>
            <a:r>
              <a:rPr lang="en-US" sz="2800"/>
              <a:t>APR</a:t>
            </a:r>
            <a:endParaRPr sz="2800"/>
          </a:p>
          <a:p>
            <a:pPr marL="457200" lvl="0" indent="-406400" algn="l" rtl="0">
              <a:spcBef>
                <a:spcPts val="0"/>
              </a:spcBef>
              <a:spcAft>
                <a:spcPts val="0"/>
              </a:spcAft>
              <a:buSzPts val="2800"/>
              <a:buChar char="●"/>
            </a:pPr>
            <a:r>
              <a:rPr lang="en-US" sz="2800"/>
              <a:t>Number of payments</a:t>
            </a:r>
            <a:endParaRPr sz="2800"/>
          </a:p>
          <a:p>
            <a:pPr marL="457200" lvl="0" indent="-406400" algn="l" rtl="0">
              <a:spcBef>
                <a:spcPts val="0"/>
              </a:spcBef>
              <a:spcAft>
                <a:spcPts val="0"/>
              </a:spcAft>
              <a:buSzPts val="2800"/>
              <a:buChar char="●"/>
            </a:pPr>
            <a:r>
              <a:rPr lang="en-US" sz="2800"/>
              <a:t>Finance Charge</a:t>
            </a:r>
            <a:endParaRPr sz="2800"/>
          </a:p>
          <a:p>
            <a:pPr marL="457200" lvl="0" indent="-406400" algn="l" rtl="0">
              <a:spcBef>
                <a:spcPts val="0"/>
              </a:spcBef>
              <a:spcAft>
                <a:spcPts val="0"/>
              </a:spcAft>
              <a:buSzPts val="2800"/>
              <a:buChar char="●"/>
            </a:pPr>
            <a:r>
              <a:rPr lang="en-US" sz="2800"/>
              <a:t>Due dates</a:t>
            </a:r>
            <a:endParaRPr sz="2800"/>
          </a:p>
          <a:p>
            <a:pPr marL="457200" lvl="0" indent="-406400" algn="l" rtl="0">
              <a:spcBef>
                <a:spcPts val="0"/>
              </a:spcBef>
              <a:spcAft>
                <a:spcPts val="0"/>
              </a:spcAft>
              <a:buSzPts val="2800"/>
              <a:buChar char="●"/>
            </a:pPr>
            <a:r>
              <a:rPr lang="en-US" sz="2800"/>
              <a:t>Fees for late payments</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10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10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10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1000"/>
                                        <p:tgtEl>
                                          <p:spTgt spid="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animEffect transition="in" filter="fade">
                                      <p:cBhvr>
                                        <p:cTn id="27" dur="1000"/>
                                        <p:tgtEl>
                                          <p:spTgt spid="1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xEl>
                                              <p:pRg st="5" end="5"/>
                                            </p:txEl>
                                          </p:spTgt>
                                        </p:tgtEl>
                                        <p:attrNameLst>
                                          <p:attrName>style.visibility</p:attrName>
                                        </p:attrNameLst>
                                      </p:cBhvr>
                                      <p:to>
                                        <p:strVal val="visible"/>
                                      </p:to>
                                    </p:set>
                                    <p:animEffect transition="in" filter="fade">
                                      <p:cBhvr>
                                        <p:cTn id="32" dur="1000"/>
                                        <p:tgtEl>
                                          <p:spTgt spid="1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4">
                                            <p:txEl>
                                              <p:pRg st="6" end="6"/>
                                            </p:txEl>
                                          </p:spTgt>
                                        </p:tgtEl>
                                        <p:attrNameLst>
                                          <p:attrName>style.visibility</p:attrName>
                                        </p:attrNameLst>
                                      </p:cBhvr>
                                      <p:to>
                                        <p:strVal val="visible"/>
                                      </p:to>
                                    </p:set>
                                    <p:animEffect transition="in" filter="fade">
                                      <p:cBhvr>
                                        <p:cTn id="37" dur="1000"/>
                                        <p:tgtEl>
                                          <p:spTgt spid="1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4">
                                            <p:txEl>
                                              <p:pRg st="7" end="7"/>
                                            </p:txEl>
                                          </p:spTgt>
                                        </p:tgtEl>
                                        <p:attrNameLst>
                                          <p:attrName>style.visibility</p:attrName>
                                        </p:attrNameLst>
                                      </p:cBhvr>
                                      <p:to>
                                        <p:strVal val="visible"/>
                                      </p:to>
                                    </p:set>
                                    <p:animEffect transition="in" filter="fade">
                                      <p:cBhvr>
                                        <p:cTn id="42" dur="1000"/>
                                        <p:tgtEl>
                                          <p:spTgt spid="12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4">
                                            <p:txEl>
                                              <p:pRg st="8" end="8"/>
                                            </p:txEl>
                                          </p:spTgt>
                                        </p:tgtEl>
                                        <p:attrNameLst>
                                          <p:attrName>style.visibility</p:attrName>
                                        </p:attrNameLst>
                                      </p:cBhvr>
                                      <p:to>
                                        <p:strVal val="visible"/>
                                      </p:to>
                                    </p:set>
                                    <p:animEffect transition="in" filter="fade">
                                      <p:cBhvr>
                                        <p:cTn id="47" dur="1000"/>
                                        <p:tgtEl>
                                          <p:spTgt spid="1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p:nvPr/>
        </p:nvSpPr>
        <p:spPr>
          <a:xfrm rot="-637610">
            <a:off x="2779380" y="2138364"/>
            <a:ext cx="2205934" cy="4709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0" b="1">
              <a:solidFill>
                <a:srgbClr val="93B3D7"/>
              </a:solidFill>
              <a:latin typeface="Cabin Sketch"/>
              <a:ea typeface="Cabin Sketch"/>
              <a:cs typeface="Cabin Sketch"/>
              <a:sym typeface="Cabin Sketch"/>
            </a:endParaRPr>
          </a:p>
        </p:txBody>
      </p:sp>
      <p:sp>
        <p:nvSpPr>
          <p:cNvPr id="131" name="Google Shape;131;p20"/>
          <p:cNvSpPr txBox="1">
            <a:spLocks noGrp="1"/>
          </p:cNvSpPr>
          <p:nvPr>
            <p:ph type="body" idx="1"/>
          </p:nvPr>
        </p:nvSpPr>
        <p:spPr>
          <a:xfrm>
            <a:off x="697725" y="1260725"/>
            <a:ext cx="5508000" cy="4419600"/>
          </a:xfrm>
          <a:prstGeom prst="rect">
            <a:avLst/>
          </a:prstGeom>
          <a:noFill/>
          <a:ln>
            <a:noFill/>
          </a:ln>
        </p:spPr>
        <p:txBody>
          <a:bodyPr spcFirstLastPara="1" wrap="square" lIns="91425" tIns="45700" rIns="91425" bIns="45700" anchor="t" anchorCtr="0">
            <a:noAutofit/>
          </a:bodyPr>
          <a:lstStyle/>
          <a:p>
            <a:pPr marL="0" marR="0" lvl="0" indent="0" algn="l" rtl="0">
              <a:spcBef>
                <a:spcPts val="460"/>
              </a:spcBef>
              <a:spcAft>
                <a:spcPts val="0"/>
              </a:spcAft>
              <a:buClr>
                <a:srgbClr val="0D416B"/>
              </a:buClr>
              <a:buFont typeface="Arial"/>
              <a:buNone/>
            </a:pPr>
            <a:endParaRPr sz="2400">
              <a:solidFill>
                <a:schemeClr val="dk1"/>
              </a:solidFil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480"/>
              </a:spcBef>
              <a:spcAft>
                <a:spcPts val="0"/>
              </a:spcAft>
              <a:buClr>
                <a:srgbClr val="595959"/>
              </a:buClr>
              <a:buFont typeface="Arial"/>
              <a:buNone/>
            </a:pPr>
            <a:endParaRPr sz="2400" b="0" i="0" u="none" strike="noStrike" cap="none">
              <a:solidFill>
                <a:srgbClr val="595959"/>
              </a:solidFill>
              <a:latin typeface="Arial"/>
              <a:ea typeface="Arial"/>
              <a:cs typeface="Arial"/>
              <a:sym typeface="Arial"/>
            </a:endParaRPr>
          </a:p>
          <a:p>
            <a:pPr marL="342900" marR="0" lvl="0" indent="-190500" algn="l" rtl="0">
              <a:spcBef>
                <a:spcPts val="480"/>
              </a:spcBef>
              <a:spcAft>
                <a:spcPts val="0"/>
              </a:spcAft>
              <a:buClr>
                <a:srgbClr val="595959"/>
              </a:buClr>
              <a:buSzPts val="2400"/>
              <a:buFont typeface="Arial"/>
              <a:buNone/>
            </a:pPr>
            <a:endParaRPr sz="2400" b="0" i="0" u="none" strike="noStrike" cap="none">
              <a:solidFill>
                <a:srgbClr val="595959"/>
              </a:solidFill>
              <a:latin typeface="Arial"/>
              <a:ea typeface="Arial"/>
              <a:cs typeface="Arial"/>
              <a:sym typeface="Arial"/>
            </a:endParaRPr>
          </a:p>
          <a:p>
            <a:pPr marL="0" marR="0" lvl="0" indent="0" algn="l" rtl="0">
              <a:spcBef>
                <a:spcPts val="640"/>
              </a:spcBef>
              <a:spcAft>
                <a:spcPts val="0"/>
              </a:spcAft>
              <a:buClr>
                <a:srgbClr val="595959"/>
              </a:buClr>
              <a:buFont typeface="Arial"/>
              <a:buNone/>
            </a:pPr>
            <a:endParaRPr sz="3200" b="0" i="0" u="none" strike="noStrike" cap="none">
              <a:solidFill>
                <a:srgbClr val="595959"/>
              </a:solidFill>
              <a:latin typeface="Arial"/>
              <a:ea typeface="Arial"/>
              <a:cs typeface="Arial"/>
              <a:sym typeface="Arial"/>
            </a:endParaRPr>
          </a:p>
        </p:txBody>
      </p:sp>
      <p:sp>
        <p:nvSpPr>
          <p:cNvPr id="132" name="Google Shape;132;p20"/>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33" name="Google Shape;133;p20"/>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sp>
        <p:nvSpPr>
          <p:cNvPr id="134" name="Google Shape;134;p20"/>
          <p:cNvSpPr txBox="1">
            <a:spLocks noGrp="1"/>
          </p:cNvSpPr>
          <p:nvPr>
            <p:ph type="title"/>
          </p:nvPr>
        </p:nvSpPr>
        <p:spPr>
          <a:xfrm>
            <a:off x="422575" y="-533400"/>
            <a:ext cx="8112000" cy="1554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7FAFB"/>
              </a:buClr>
              <a:buFont typeface="Arial"/>
              <a:buNone/>
            </a:pPr>
            <a:r>
              <a:rPr lang="en-US">
                <a:solidFill>
                  <a:srgbClr val="000000"/>
                </a:solidFill>
              </a:rPr>
              <a:t>COSIGNER</a:t>
            </a:r>
            <a:endParaRPr>
              <a:solidFill>
                <a:srgbClr val="000000"/>
              </a:solidFill>
            </a:endParaRPr>
          </a:p>
        </p:txBody>
      </p:sp>
      <p:sp>
        <p:nvSpPr>
          <p:cNvPr id="135" name="Google Shape;135;p20"/>
          <p:cNvSpPr txBox="1"/>
          <p:nvPr/>
        </p:nvSpPr>
        <p:spPr>
          <a:xfrm>
            <a:off x="610400" y="1260725"/>
            <a:ext cx="7635900" cy="51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t>When you don’t have a credit rating or you don’t have a good credit rating, sometimes a </a:t>
            </a:r>
            <a:r>
              <a:rPr lang="en-US" sz="2800" b="1" u="sng">
                <a:solidFill>
                  <a:srgbClr val="980000"/>
                </a:solidFill>
              </a:rPr>
              <a:t>cosigner</a:t>
            </a:r>
            <a:r>
              <a:rPr lang="en-US" sz="2800"/>
              <a:t> is required. </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Cosigners agree to pay back the loan if the original </a:t>
            </a:r>
            <a:r>
              <a:rPr lang="en-US" sz="2800" b="1" u="sng">
                <a:solidFill>
                  <a:srgbClr val="980000"/>
                </a:solidFill>
              </a:rPr>
              <a:t>debtor</a:t>
            </a:r>
            <a:r>
              <a:rPr lang="en-US" sz="2800"/>
              <a:t> does not. </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Some loans also require that you have </a:t>
            </a:r>
            <a:r>
              <a:rPr lang="en-US" sz="2800" b="1" u="sng">
                <a:solidFill>
                  <a:srgbClr val="980000"/>
                </a:solidFill>
              </a:rPr>
              <a:t>life insurance</a:t>
            </a:r>
            <a:r>
              <a:rPr lang="en-US" sz="2800"/>
              <a:t>, so that if you die, the loan can still be repaid.</a:t>
            </a:r>
            <a:r>
              <a:rPr lang="en-US" sz="2400"/>
              <a:t> </a:t>
            </a:r>
            <a:endParaRPr sz="2400"/>
          </a:p>
          <a:p>
            <a:pPr marL="0" lvl="0" indent="0" algn="l" rtl="0">
              <a:spcBef>
                <a:spcPts val="0"/>
              </a:spcBef>
              <a:spcAft>
                <a:spcPts val="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fade">
                                      <p:cBhvr>
                                        <p:cTn id="32" dur="1000"/>
                                        <p:tgtEl>
                                          <p:spTgt spid="1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rot="1373255">
            <a:off x="6325582" y="2113221"/>
            <a:ext cx="2133577" cy="31699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0000" b="1">
              <a:solidFill>
                <a:srgbClr val="93B3D7"/>
              </a:solidFill>
              <a:latin typeface="Cabin Sketch"/>
              <a:ea typeface="Cabin Sketch"/>
              <a:cs typeface="Cabin Sketch"/>
              <a:sym typeface="Cabin Sketch"/>
            </a:endParaRPr>
          </a:p>
        </p:txBody>
      </p:sp>
      <p:sp>
        <p:nvSpPr>
          <p:cNvPr id="142" name="Google Shape;142;p21"/>
          <p:cNvSpPr txBox="1"/>
          <p:nvPr/>
        </p:nvSpPr>
        <p:spPr>
          <a:xfrm rot="-1228799">
            <a:off x="87297" y="2256736"/>
            <a:ext cx="1031496" cy="163125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0" b="1">
              <a:solidFill>
                <a:srgbClr val="93B3D7"/>
              </a:solidFill>
              <a:latin typeface="Cabin Sketch"/>
              <a:ea typeface="Cabin Sketch"/>
              <a:cs typeface="Cabin Sketch"/>
              <a:sym typeface="Cabin Sketch"/>
            </a:endParaRPr>
          </a:p>
        </p:txBody>
      </p:sp>
      <p:sp>
        <p:nvSpPr>
          <p:cNvPr id="143" name="Google Shape;143;p21"/>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44" name="Google Shape;144;p21"/>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graphicFrame>
        <p:nvGraphicFramePr>
          <p:cNvPr id="145" name="Google Shape;145;p21"/>
          <p:cNvGraphicFramePr/>
          <p:nvPr/>
        </p:nvGraphicFramePr>
        <p:xfrm>
          <a:off x="969450" y="361200"/>
          <a:ext cx="7358475" cy="5448635"/>
        </p:xfrm>
        <a:graphic>
          <a:graphicData uri="http://schemas.openxmlformats.org/drawingml/2006/table">
            <a:tbl>
              <a:tblPr>
                <a:noFill/>
                <a:tableStyleId>{371D89EB-97D4-409D-8E41-005DE9AAD589}</a:tableStyleId>
              </a:tblPr>
              <a:tblGrid>
                <a:gridCol w="985950"/>
                <a:gridCol w="6372525"/>
              </a:tblGrid>
              <a:tr h="374850">
                <a:tc gridSpan="2">
                  <a:txBody>
                    <a:bodyPr/>
                    <a:lstStyle/>
                    <a:p>
                      <a:pPr marL="0" lvl="0" indent="0" algn="l" rtl="0">
                        <a:spcBef>
                          <a:spcPts val="0"/>
                        </a:spcBef>
                        <a:spcAft>
                          <a:spcPts val="0"/>
                        </a:spcAft>
                        <a:buNone/>
                      </a:pPr>
                      <a:r>
                        <a:rPr lang="en-US" sz="2400" b="1">
                          <a:latin typeface="Oswald"/>
                          <a:ea typeface="Oswald"/>
                          <a:cs typeface="Oswald"/>
                          <a:sym typeface="Oswald"/>
                        </a:rPr>
                        <a:t>LENDING INSTITUTIONS</a:t>
                      </a:r>
                      <a:endParaRPr sz="2400" b="1">
                        <a:latin typeface="Oswald"/>
                        <a:ea typeface="Oswald"/>
                        <a:cs typeface="Oswald"/>
                        <a:sym typeface="Oswald"/>
                      </a:endParaRPr>
                    </a:p>
                  </a:txBody>
                  <a:tcPr marL="63500" marR="63500" marT="63500" marB="63500"/>
                </a:tc>
                <a:tc hMerge="1">
                  <a:txBody>
                    <a:bodyPr/>
                    <a:lstStyle/>
                    <a:p>
                      <a:endParaRPr lang="en-US"/>
                    </a:p>
                  </a:txBody>
                  <a:tcPr/>
                </a:tc>
              </a:tr>
              <a:tr h="1667125">
                <a:tc rowSpan="2">
                  <a:txBody>
                    <a:bodyPr/>
                    <a:lstStyle/>
                    <a:p>
                      <a:pPr marL="0" lvl="0" indent="0" algn="l" rtl="0">
                        <a:spcBef>
                          <a:spcPts val="0"/>
                        </a:spcBef>
                        <a:spcAft>
                          <a:spcPts val="0"/>
                        </a:spcAft>
                        <a:buNone/>
                      </a:pPr>
                      <a:r>
                        <a:rPr lang="en-US"/>
                        <a:t>Banks</a:t>
                      </a:r>
                      <a:endParaRPr/>
                    </a:p>
                  </a:txBody>
                  <a:tcPr marL="63500" marR="63500" marT="63500" marB="63500"/>
                </a:tc>
                <a:tc>
                  <a:txBody>
                    <a:bodyPr/>
                    <a:lstStyle/>
                    <a:p>
                      <a:pPr marL="0" lvl="0" indent="0" algn="l" rtl="0">
                        <a:spcBef>
                          <a:spcPts val="0"/>
                        </a:spcBef>
                        <a:spcAft>
                          <a:spcPts val="0"/>
                        </a:spcAft>
                        <a:buNone/>
                      </a:pPr>
                      <a:r>
                        <a:rPr lang="en-US" i="1"/>
                        <a:t>Savings Banks</a:t>
                      </a:r>
                      <a:endParaRPr i="1"/>
                    </a:p>
                    <a:p>
                      <a:pPr marL="0" lvl="0" indent="0" algn="l" rtl="0">
                        <a:spcBef>
                          <a:spcPts val="0"/>
                        </a:spcBef>
                        <a:spcAft>
                          <a:spcPts val="0"/>
                        </a:spcAft>
                        <a:buNone/>
                      </a:pPr>
                      <a:endParaRPr sz="1200" i="1"/>
                    </a:p>
                    <a:p>
                      <a:pPr marL="0" lvl="0" indent="0" algn="l" rtl="0">
                        <a:spcBef>
                          <a:spcPts val="0"/>
                        </a:spcBef>
                        <a:spcAft>
                          <a:spcPts val="0"/>
                        </a:spcAft>
                        <a:buNone/>
                      </a:pPr>
                      <a:r>
                        <a:rPr lang="en-US" sz="2800"/>
                        <a:t>People use; good interest for people with good credit</a:t>
                      </a:r>
                      <a:endParaRPr sz="2800"/>
                    </a:p>
                  </a:txBody>
                  <a:tcPr marL="63500" marR="63500" marT="63500" marB="63500"/>
                </a:tc>
              </a:tr>
              <a:tr h="1927775">
                <a:tc vMerge="1">
                  <a:txBody>
                    <a:bodyPr/>
                    <a:lstStyle/>
                    <a:p>
                      <a:endParaRPr lang="en-US"/>
                    </a:p>
                  </a:txBody>
                  <a:tcPr/>
                </a:tc>
                <a:tc>
                  <a:txBody>
                    <a:bodyPr/>
                    <a:lstStyle/>
                    <a:p>
                      <a:pPr marL="0" lvl="0" indent="0" algn="l" rtl="0">
                        <a:spcBef>
                          <a:spcPts val="0"/>
                        </a:spcBef>
                        <a:spcAft>
                          <a:spcPts val="0"/>
                        </a:spcAft>
                        <a:buNone/>
                      </a:pPr>
                      <a:r>
                        <a:rPr lang="en-US" i="1"/>
                        <a:t>Commercial Banks</a:t>
                      </a:r>
                      <a:endParaRPr i="1"/>
                    </a:p>
                    <a:p>
                      <a:pPr marL="0" lvl="0" indent="0" algn="l" rtl="0">
                        <a:spcBef>
                          <a:spcPts val="0"/>
                        </a:spcBef>
                        <a:spcAft>
                          <a:spcPts val="0"/>
                        </a:spcAft>
                        <a:buNone/>
                      </a:pPr>
                      <a:endParaRPr sz="1200" i="1"/>
                    </a:p>
                    <a:p>
                      <a:pPr marL="0" lvl="0" indent="0" algn="l" rtl="0">
                        <a:spcBef>
                          <a:spcPts val="0"/>
                        </a:spcBef>
                        <a:spcAft>
                          <a:spcPts val="0"/>
                        </a:spcAft>
                        <a:buClr>
                          <a:schemeClr val="dk2"/>
                        </a:buClr>
                        <a:buSzPts val="1100"/>
                        <a:buFont typeface="Arial"/>
                        <a:buNone/>
                      </a:pPr>
                      <a:r>
                        <a:rPr lang="en-US" sz="2800">
                          <a:solidFill>
                            <a:schemeClr val="dk2"/>
                          </a:solidFill>
                        </a:rPr>
                        <a:t>Businesses use; large amounts of money; need good credit</a:t>
                      </a:r>
                      <a:endParaRPr sz="1200" i="1"/>
                    </a:p>
                  </a:txBody>
                  <a:tcPr marL="63500" marR="63500" marT="63500" marB="63500"/>
                </a:tc>
              </a:tr>
              <a:tr h="1360975">
                <a:tc>
                  <a:txBody>
                    <a:bodyPr/>
                    <a:lstStyle/>
                    <a:p>
                      <a:pPr marL="0" lvl="0" indent="0" algn="l" rtl="0">
                        <a:spcBef>
                          <a:spcPts val="0"/>
                        </a:spcBef>
                        <a:spcAft>
                          <a:spcPts val="0"/>
                        </a:spcAft>
                        <a:buNone/>
                      </a:pPr>
                      <a:r>
                        <a:rPr lang="en-US"/>
                        <a:t>Credit Unions</a:t>
                      </a:r>
                      <a:endParaRPr/>
                    </a:p>
                  </a:txBody>
                  <a:tcPr marL="63500" marR="63500" marT="63500" marB="63500"/>
                </a:tc>
                <a:tc>
                  <a:txBody>
                    <a:bodyPr/>
                    <a:lstStyle/>
                    <a:p>
                      <a:pPr marL="0" lvl="0" indent="0" algn="l" rtl="0">
                        <a:spcBef>
                          <a:spcPts val="0"/>
                        </a:spcBef>
                        <a:spcAft>
                          <a:spcPts val="0"/>
                        </a:spcAft>
                        <a:buClr>
                          <a:schemeClr val="dk2"/>
                        </a:buClr>
                        <a:buSzPts val="1100"/>
                        <a:buFont typeface="Arial"/>
                        <a:buNone/>
                      </a:pPr>
                      <a:r>
                        <a:rPr lang="en-US" sz="2800">
                          <a:solidFill>
                            <a:schemeClr val="dk2"/>
                          </a:solidFill>
                        </a:rPr>
                        <a:t>For members only; loan interest rates </a:t>
                      </a:r>
                      <a:r>
                        <a:rPr lang="en-US" sz="2800" i="1">
                          <a:solidFill>
                            <a:srgbClr val="CC4125"/>
                          </a:solidFill>
                        </a:rPr>
                        <a:t>usually</a:t>
                      </a:r>
                      <a:r>
                        <a:rPr lang="en-US" sz="2800">
                          <a:solidFill>
                            <a:schemeClr val="dk2"/>
                          </a:solidFill>
                        </a:rPr>
                        <a:t> lower than banks</a:t>
                      </a:r>
                      <a:endParaRPr sz="1200"/>
                    </a:p>
                  </a:txBody>
                  <a:tcPr marL="63500" marR="63500" marT="63500" marB="6350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p:nvPr/>
        </p:nvSpPr>
        <p:spPr>
          <a:xfrm rot="1373255">
            <a:off x="6325582" y="2113221"/>
            <a:ext cx="2133577" cy="316999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0000" b="1">
              <a:solidFill>
                <a:srgbClr val="93B3D7"/>
              </a:solidFill>
              <a:latin typeface="Cabin Sketch"/>
              <a:ea typeface="Cabin Sketch"/>
              <a:cs typeface="Cabin Sketch"/>
              <a:sym typeface="Cabin Sketch"/>
            </a:endParaRPr>
          </a:p>
        </p:txBody>
      </p:sp>
      <p:sp>
        <p:nvSpPr>
          <p:cNvPr id="152" name="Google Shape;152;p22"/>
          <p:cNvSpPr txBox="1"/>
          <p:nvPr/>
        </p:nvSpPr>
        <p:spPr>
          <a:xfrm rot="-1228799">
            <a:off x="87297" y="2256736"/>
            <a:ext cx="1031496" cy="163125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0000" b="1">
              <a:solidFill>
                <a:srgbClr val="93B3D7"/>
              </a:solidFill>
              <a:latin typeface="Cabin Sketch"/>
              <a:ea typeface="Cabin Sketch"/>
              <a:cs typeface="Cabin Sketch"/>
              <a:sym typeface="Cabin Sketch"/>
            </a:endParaRPr>
          </a:p>
        </p:txBody>
      </p:sp>
      <p:sp>
        <p:nvSpPr>
          <p:cNvPr id="153" name="Google Shape;153;p22"/>
          <p:cNvSpPr txBox="1">
            <a:spLocks noGrp="1"/>
          </p:cNvSpPr>
          <p:nvPr>
            <p:ph type="sldNum" idx="12"/>
          </p:nvPr>
        </p:nvSpPr>
        <p:spPr>
          <a:xfrm>
            <a:off x="8534400" y="6400800"/>
            <a:ext cx="4572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54" name="Google Shape;154;p22"/>
          <p:cNvSpPr txBox="1"/>
          <p:nvPr/>
        </p:nvSpPr>
        <p:spPr>
          <a:xfrm>
            <a:off x="2329475" y="198425"/>
            <a:ext cx="62049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latin typeface="Cabin Sketch"/>
                <a:ea typeface="Cabin Sketch"/>
                <a:cs typeface="Cabin Sketch"/>
                <a:sym typeface="Cabin Sketch"/>
              </a:rPr>
              <a:t>Vocabulary</a:t>
            </a:r>
            <a:endParaRPr sz="6000" b="1">
              <a:solidFill>
                <a:srgbClr val="FFFFFF"/>
              </a:solidFill>
              <a:latin typeface="Cabin Sketch"/>
              <a:ea typeface="Cabin Sketch"/>
              <a:cs typeface="Cabin Sketch"/>
              <a:sym typeface="Cabin Sketch"/>
            </a:endParaRPr>
          </a:p>
        </p:txBody>
      </p:sp>
      <p:graphicFrame>
        <p:nvGraphicFramePr>
          <p:cNvPr id="155" name="Google Shape;155;p22"/>
          <p:cNvGraphicFramePr/>
          <p:nvPr/>
        </p:nvGraphicFramePr>
        <p:xfrm>
          <a:off x="969450" y="1131125"/>
          <a:ext cx="7358475" cy="4841575"/>
        </p:xfrm>
        <a:graphic>
          <a:graphicData uri="http://schemas.openxmlformats.org/drawingml/2006/table">
            <a:tbl>
              <a:tblPr>
                <a:noFill/>
                <a:tableStyleId>{371D89EB-97D4-409D-8E41-005DE9AAD589}</a:tableStyleId>
              </a:tblPr>
              <a:tblGrid>
                <a:gridCol w="1512575"/>
                <a:gridCol w="5845900"/>
              </a:tblGrid>
              <a:tr h="1672300">
                <a:tc>
                  <a:txBody>
                    <a:bodyPr/>
                    <a:lstStyle/>
                    <a:p>
                      <a:pPr marL="0" lvl="0" indent="0" algn="l" rtl="0">
                        <a:spcBef>
                          <a:spcPts val="0"/>
                        </a:spcBef>
                        <a:spcAft>
                          <a:spcPts val="0"/>
                        </a:spcAft>
                        <a:buNone/>
                      </a:pPr>
                      <a:r>
                        <a:rPr lang="en-US"/>
                        <a:t>Consumer Finance Companies</a:t>
                      </a:r>
                      <a:endParaRPr/>
                    </a:p>
                  </a:txBody>
                  <a:tcPr marL="63500" marR="63500" marT="63500" marB="63500"/>
                </a:tc>
                <a:tc>
                  <a:txBody>
                    <a:bodyPr/>
                    <a:lstStyle/>
                    <a:p>
                      <a:pPr marL="0" lvl="0" indent="0" algn="l" rtl="0">
                        <a:spcBef>
                          <a:spcPts val="0"/>
                        </a:spcBef>
                        <a:spcAft>
                          <a:spcPts val="0"/>
                        </a:spcAft>
                        <a:buClr>
                          <a:schemeClr val="dk2"/>
                        </a:buClr>
                        <a:buSzPts val="1100"/>
                        <a:buFont typeface="Arial"/>
                        <a:buNone/>
                      </a:pPr>
                      <a:r>
                        <a:rPr lang="en-US" sz="2800">
                          <a:solidFill>
                            <a:schemeClr val="dk2"/>
                          </a:solidFill>
                        </a:rPr>
                        <a:t>Lend to people with bad credit; high interest rates</a:t>
                      </a:r>
                      <a:endParaRPr sz="1200"/>
                    </a:p>
                  </a:txBody>
                  <a:tcPr marL="63500" marR="63500" marT="63500" marB="63500"/>
                </a:tc>
              </a:tr>
              <a:tr h="1531275">
                <a:tc>
                  <a:txBody>
                    <a:bodyPr/>
                    <a:lstStyle/>
                    <a:p>
                      <a:pPr marL="0" lvl="0" indent="0" algn="l" rtl="0">
                        <a:spcBef>
                          <a:spcPts val="0"/>
                        </a:spcBef>
                        <a:spcAft>
                          <a:spcPts val="0"/>
                        </a:spcAft>
                        <a:buNone/>
                      </a:pPr>
                      <a:r>
                        <a:rPr lang="en-US"/>
                        <a:t>Life Insurance Companies</a:t>
                      </a:r>
                      <a:endParaRPr/>
                    </a:p>
                  </a:txBody>
                  <a:tcPr marL="63500" marR="63500" marT="63500" marB="63500"/>
                </a:tc>
                <a:tc>
                  <a:txBody>
                    <a:bodyPr/>
                    <a:lstStyle/>
                    <a:p>
                      <a:pPr marL="0" lvl="0" indent="0" algn="l" rtl="0">
                        <a:spcBef>
                          <a:spcPts val="0"/>
                        </a:spcBef>
                        <a:spcAft>
                          <a:spcPts val="0"/>
                        </a:spcAft>
                        <a:buClr>
                          <a:schemeClr val="dk2"/>
                        </a:buClr>
                        <a:buSzPts val="1100"/>
                        <a:buFont typeface="Arial"/>
                        <a:buNone/>
                      </a:pPr>
                      <a:r>
                        <a:rPr lang="en-US" sz="2800">
                          <a:solidFill>
                            <a:schemeClr val="dk2"/>
                          </a:solidFill>
                        </a:rPr>
                        <a:t>Loans for policyholders; good interest</a:t>
                      </a:r>
                      <a:endParaRPr sz="1200"/>
                    </a:p>
                  </a:txBody>
                  <a:tcPr marL="63500" marR="63500" marT="63500" marB="63500"/>
                </a:tc>
              </a:tr>
              <a:tr h="1638000">
                <a:tc>
                  <a:txBody>
                    <a:bodyPr/>
                    <a:lstStyle/>
                    <a:p>
                      <a:pPr marL="0" lvl="0" indent="0" algn="l" rtl="0">
                        <a:spcBef>
                          <a:spcPts val="0"/>
                        </a:spcBef>
                        <a:spcAft>
                          <a:spcPts val="0"/>
                        </a:spcAft>
                        <a:buNone/>
                      </a:pPr>
                      <a:r>
                        <a:rPr lang="en-US"/>
                        <a:t>Pawnshops</a:t>
                      </a:r>
                      <a:endParaRPr/>
                    </a:p>
                  </a:txBody>
                  <a:tcPr marL="63500" marR="63500" marT="63500" marB="63500"/>
                </a:tc>
                <a:tc>
                  <a:txBody>
                    <a:bodyPr/>
                    <a:lstStyle/>
                    <a:p>
                      <a:pPr marL="0" lvl="0" indent="0" algn="l" rtl="0">
                        <a:spcBef>
                          <a:spcPts val="0"/>
                        </a:spcBef>
                        <a:spcAft>
                          <a:spcPts val="0"/>
                        </a:spcAft>
                        <a:buClr>
                          <a:schemeClr val="dk2"/>
                        </a:buClr>
                        <a:buSzPts val="1100"/>
                        <a:buFont typeface="Arial"/>
                        <a:buNone/>
                      </a:pPr>
                      <a:r>
                        <a:rPr lang="en-US" sz="2800">
                          <a:solidFill>
                            <a:schemeClr val="dk2"/>
                          </a:solidFill>
                        </a:rPr>
                        <a:t>Small, quick loans; need to leave collateral</a:t>
                      </a:r>
                      <a:endParaRPr sz="1200"/>
                    </a:p>
                  </a:txBody>
                  <a:tcPr marL="63500" marR="63500" marT="63500" marB="63500"/>
                </a:tc>
              </a:tr>
            </a:tbl>
          </a:graphicData>
        </a:graphic>
      </p:graphicFrame>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On-screen Show (4:3)</PresentationFormat>
  <Paragraphs>145</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Cabin Sketch</vt:lpstr>
      <vt:lpstr>Montserrat</vt:lpstr>
      <vt:lpstr>Times New Roman</vt:lpstr>
      <vt:lpstr>Noto Sans Symbols</vt:lpstr>
      <vt:lpstr>Calibri</vt:lpstr>
      <vt:lpstr>Arial Black</vt:lpstr>
      <vt:lpstr>Dancing Script</vt:lpstr>
      <vt:lpstr>Arial Narrow</vt:lpstr>
      <vt:lpstr>Oswald</vt:lpstr>
      <vt:lpstr>Playfair Display</vt:lpstr>
      <vt:lpstr>Lobster</vt:lpstr>
      <vt:lpstr>Pop</vt:lpstr>
      <vt:lpstr>4-2  LOANS</vt:lpstr>
      <vt:lpstr>KEY TERMS</vt:lpstr>
      <vt:lpstr>KEY TERMS</vt:lpstr>
      <vt:lpstr>PowerPoint Presentation</vt:lpstr>
      <vt:lpstr>WHAT INFORMATION DO YOU NEED TO KNOW BEFORE TAKING OUT A LOAN?</vt:lpstr>
      <vt:lpstr>PowerPoint Presentation</vt:lpstr>
      <vt:lpstr>COSIGNER</vt:lpstr>
      <vt:lpstr>PowerPoint Presentation</vt:lpstr>
      <vt:lpstr>PowerPoint Presentation</vt:lpstr>
      <vt:lpstr>ACTS</vt:lpstr>
      <vt:lpstr>EXAMPLE 1</vt:lpstr>
      <vt:lpstr>EXAMPLE 2</vt:lpstr>
      <vt:lpstr>EXAMPLE 3</vt:lpstr>
      <vt:lpstr>MONTHLY PAYMENT FORMULA</vt:lpstr>
      <vt:lpstr>EXAMPLE 4</vt:lpstr>
      <vt:lpstr>EXAMPLE 5</vt:lpstr>
      <vt:lpstr>What can I do? (in order) 4-2 PRACTICE Worksheet Vehicle Research (Due tomorrow) Financing Part 1 (Due Thursday)    Will post in a few minutes...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LOANS</dc:title>
  <dc:creator>Kristin Brown</dc:creator>
  <cp:lastModifiedBy>Kristin Brown</cp:lastModifiedBy>
  <cp:revision>1</cp:revision>
  <dcterms:modified xsi:type="dcterms:W3CDTF">2018-09-11T17:37:50Z</dcterms:modified>
</cp:coreProperties>
</file>