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Raleway" panose="020B0604020202020204" charset="0"/>
      <p:regular r:id="rId28"/>
      <p:bold r:id="rId29"/>
      <p:italic r:id="rId30"/>
      <p:boldItalic r:id="rId31"/>
    </p:embeddedFont>
    <p:embeddedFont>
      <p:font typeface="La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50"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345762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fd64eac57_0_9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g1fd64eac57_0_9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fd64eac57_0_9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fd64eac57_0_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ef73d853a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ef73d853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ef73d853a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ef73d853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ef73d853a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ef73d853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ef73d853a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ef73d853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ef73d853a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ef73d853a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ef73d853a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ef73d853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ef73d853a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ef73d853a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ef73d853a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ef73d853a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ef73d853a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ef73d853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ef73d853a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ef73d853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ef73d853a_0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ef73d853a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fd64eac57_0_8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fd64eac57_0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ef73d853a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ef73d853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ef73d853a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ef73d853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f73d853a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ef73d853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fd64eac57_0_8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fd64eac57_0_8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fd64eac57_0_8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fd64eac57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fd64eac57_0_9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fd64eac57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65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588427"/>
            <a:ext cx="745763" cy="61102"/>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763267"/>
            <a:ext cx="7688100" cy="2219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4230533"/>
            <a:ext cx="7688100" cy="7215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5558926"/>
            <a:ext cx="745763" cy="61102"/>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978600"/>
            <a:ext cx="7688400" cy="1659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3030517"/>
            <a:ext cx="7688400" cy="21072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4" name="Google Shape;94;p1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5" name="Google Shape;95;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0" name="Google Shape;100;p1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1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6" name="Google Shape;106;p17"/>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07" name="Google Shape;107;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2" name="Google Shape;112;p1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1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9" name="Google Shape;119;p19"/>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Google Shape;120;p1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1" name="Google Shape;121;p19"/>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2" name="Google Shape;122;p19"/>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3" name="Google Shape;123;p1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8" name="Google Shape;128;p2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2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33" name="Google Shape;133;p21"/>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Google Shape;134;p21"/>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5" name="Google Shape;135;p2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2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588427"/>
            <a:ext cx="745763" cy="61102"/>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763267"/>
            <a:ext cx="7688400" cy="202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40" name="Google Shape;140;p2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1" name="Google Shape;141;p22"/>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2" name="Google Shape;142;p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47" name="Google Shape;147;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Google Shape;148;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53" name="Google Shape;153;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Google Shape;154;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5" name="Google Shape;155;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6" name="Google Shape;156;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588427"/>
            <a:ext cx="745763" cy="61102"/>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588427"/>
            <a:ext cx="745763" cy="61102"/>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771833"/>
            <a:ext cx="3774300" cy="30147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771833"/>
            <a:ext cx="3774300" cy="30147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588427"/>
            <a:ext cx="745763" cy="61102"/>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588427"/>
            <a:ext cx="745763" cy="61102"/>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758200"/>
            <a:ext cx="3300900" cy="18420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3708967"/>
            <a:ext cx="3300900" cy="2130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5558926"/>
            <a:ext cx="745763" cy="61102"/>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1152400"/>
            <a:ext cx="7021200" cy="39801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588427"/>
            <a:ext cx="745763" cy="61102"/>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758200"/>
            <a:ext cx="3300900" cy="2249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4215367"/>
            <a:ext cx="3300900" cy="10119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803500"/>
            <a:ext cx="3374400" cy="4034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5830068"/>
            <a:ext cx="7697400" cy="614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4" name="Google Shape;84;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5"/>
          <p:cNvPicPr preferRelativeResize="0"/>
          <p:nvPr/>
        </p:nvPicPr>
        <p:blipFill rotWithShape="1">
          <a:blip r:embed="rId3">
            <a:alphaModFix/>
          </a:blip>
          <a:srcRect/>
          <a:stretch/>
        </p:blipFill>
        <p:spPr>
          <a:xfrm>
            <a:off x="0" y="5943600"/>
            <a:ext cx="3581400" cy="904800"/>
          </a:xfrm>
          <a:prstGeom prst="rect">
            <a:avLst/>
          </a:prstGeom>
          <a:noFill/>
          <a:ln>
            <a:noFill/>
          </a:ln>
        </p:spPr>
      </p:pic>
      <p:pic>
        <p:nvPicPr>
          <p:cNvPr id="162" name="Google Shape;162;p25"/>
          <p:cNvPicPr preferRelativeResize="0"/>
          <p:nvPr/>
        </p:nvPicPr>
        <p:blipFill rotWithShape="1">
          <a:blip r:embed="rId3">
            <a:alphaModFix/>
          </a:blip>
          <a:srcRect/>
          <a:stretch/>
        </p:blipFill>
        <p:spPr>
          <a:xfrm>
            <a:off x="3581400" y="5938837"/>
            <a:ext cx="3581400" cy="904800"/>
          </a:xfrm>
          <a:prstGeom prst="rect">
            <a:avLst/>
          </a:prstGeom>
          <a:noFill/>
          <a:ln>
            <a:noFill/>
          </a:ln>
        </p:spPr>
      </p:pic>
      <p:pic>
        <p:nvPicPr>
          <p:cNvPr id="163" name="Google Shape;163;p25"/>
          <p:cNvPicPr preferRelativeResize="0"/>
          <p:nvPr/>
        </p:nvPicPr>
        <p:blipFill rotWithShape="1">
          <a:blip r:embed="rId3">
            <a:alphaModFix/>
          </a:blip>
          <a:srcRect r="44681"/>
          <a:stretch/>
        </p:blipFill>
        <p:spPr>
          <a:xfrm>
            <a:off x="7162800" y="5953125"/>
            <a:ext cx="1981200" cy="904800"/>
          </a:xfrm>
          <a:prstGeom prst="rect">
            <a:avLst/>
          </a:prstGeom>
          <a:noFill/>
          <a:ln>
            <a:noFill/>
          </a:ln>
        </p:spPr>
      </p:pic>
      <p:pic>
        <p:nvPicPr>
          <p:cNvPr id="164" name="Google Shape;164;p25"/>
          <p:cNvPicPr preferRelativeResize="0"/>
          <p:nvPr/>
        </p:nvPicPr>
        <p:blipFill rotWithShape="1">
          <a:blip r:embed="rId3">
            <a:alphaModFix/>
          </a:blip>
          <a:srcRect/>
          <a:stretch/>
        </p:blipFill>
        <p:spPr>
          <a:xfrm>
            <a:off x="0" y="4763"/>
            <a:ext cx="3581400" cy="904800"/>
          </a:xfrm>
          <a:prstGeom prst="rect">
            <a:avLst/>
          </a:prstGeom>
          <a:noFill/>
          <a:ln>
            <a:noFill/>
          </a:ln>
        </p:spPr>
      </p:pic>
      <p:pic>
        <p:nvPicPr>
          <p:cNvPr id="165" name="Google Shape;165;p25"/>
          <p:cNvPicPr preferRelativeResize="0"/>
          <p:nvPr/>
        </p:nvPicPr>
        <p:blipFill rotWithShape="1">
          <a:blip r:embed="rId3">
            <a:alphaModFix/>
          </a:blip>
          <a:srcRect/>
          <a:stretch/>
        </p:blipFill>
        <p:spPr>
          <a:xfrm>
            <a:off x="3581400" y="0"/>
            <a:ext cx="3581400" cy="904800"/>
          </a:xfrm>
          <a:prstGeom prst="rect">
            <a:avLst/>
          </a:prstGeom>
          <a:noFill/>
          <a:ln>
            <a:noFill/>
          </a:ln>
        </p:spPr>
      </p:pic>
      <p:pic>
        <p:nvPicPr>
          <p:cNvPr id="166" name="Google Shape;166;p25"/>
          <p:cNvPicPr preferRelativeResize="0"/>
          <p:nvPr/>
        </p:nvPicPr>
        <p:blipFill rotWithShape="1">
          <a:blip r:embed="rId3">
            <a:alphaModFix/>
          </a:blip>
          <a:srcRect r="44681"/>
          <a:stretch/>
        </p:blipFill>
        <p:spPr>
          <a:xfrm>
            <a:off x="7162800" y="14288"/>
            <a:ext cx="1981200" cy="904800"/>
          </a:xfrm>
          <a:prstGeom prst="rect">
            <a:avLst/>
          </a:prstGeom>
          <a:noFill/>
          <a:ln>
            <a:noFill/>
          </a:ln>
        </p:spPr>
      </p:pic>
      <p:sp>
        <p:nvSpPr>
          <p:cNvPr id="167" name="Google Shape;167;p25"/>
          <p:cNvSpPr/>
          <p:nvPr/>
        </p:nvSpPr>
        <p:spPr>
          <a:xfrm>
            <a:off x="0" y="914400"/>
            <a:ext cx="9144000" cy="1015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6000" b="1">
                <a:solidFill>
                  <a:srgbClr val="00B0F0"/>
                </a:solidFill>
              </a:rPr>
              <a:t>Discuss at your tables:</a:t>
            </a:r>
            <a:endParaRPr sz="6000" b="1">
              <a:solidFill>
                <a:srgbClr val="00B0F0"/>
              </a:solidFill>
              <a:latin typeface="Arial"/>
              <a:ea typeface="Arial"/>
              <a:cs typeface="Arial"/>
              <a:sym typeface="Arial"/>
            </a:endParaRPr>
          </a:p>
        </p:txBody>
      </p:sp>
      <p:grpSp>
        <p:nvGrpSpPr>
          <p:cNvPr id="168" name="Google Shape;168;p25"/>
          <p:cNvGrpSpPr/>
          <p:nvPr/>
        </p:nvGrpSpPr>
        <p:grpSpPr>
          <a:xfrm>
            <a:off x="0" y="0"/>
            <a:ext cx="9144000" cy="6862688"/>
            <a:chOff x="0" y="0"/>
            <a:chExt cx="9144000" cy="6862688"/>
          </a:xfrm>
        </p:grpSpPr>
        <p:pic>
          <p:nvPicPr>
            <p:cNvPr id="169" name="Google Shape;169;p25"/>
            <p:cNvPicPr preferRelativeResize="0"/>
            <p:nvPr/>
          </p:nvPicPr>
          <p:blipFill rotWithShape="1">
            <a:blip r:embed="rId3">
              <a:alphaModFix/>
            </a:blip>
            <a:srcRect/>
            <a:stretch/>
          </p:blipFill>
          <p:spPr>
            <a:xfrm>
              <a:off x="3581400" y="9525"/>
              <a:ext cx="3581400" cy="904800"/>
            </a:xfrm>
            <a:prstGeom prst="rect">
              <a:avLst/>
            </a:prstGeom>
            <a:noFill/>
            <a:ln>
              <a:noFill/>
            </a:ln>
          </p:spPr>
        </p:pic>
        <p:pic>
          <p:nvPicPr>
            <p:cNvPr id="170" name="Google Shape;170;p25"/>
            <p:cNvPicPr preferRelativeResize="0"/>
            <p:nvPr/>
          </p:nvPicPr>
          <p:blipFill rotWithShape="1">
            <a:blip r:embed="rId3">
              <a:alphaModFix/>
            </a:blip>
            <a:srcRect r="44681"/>
            <a:stretch/>
          </p:blipFill>
          <p:spPr>
            <a:xfrm>
              <a:off x="7162800" y="14288"/>
              <a:ext cx="1981200" cy="904800"/>
            </a:xfrm>
            <a:prstGeom prst="rect">
              <a:avLst/>
            </a:prstGeom>
            <a:noFill/>
            <a:ln>
              <a:noFill/>
            </a:ln>
          </p:spPr>
        </p:pic>
        <p:pic>
          <p:nvPicPr>
            <p:cNvPr id="171" name="Google Shape;171;p25"/>
            <p:cNvPicPr preferRelativeResize="0"/>
            <p:nvPr/>
          </p:nvPicPr>
          <p:blipFill rotWithShape="1">
            <a:blip r:embed="rId3">
              <a:alphaModFix/>
            </a:blip>
            <a:srcRect/>
            <a:stretch/>
          </p:blipFill>
          <p:spPr>
            <a:xfrm>
              <a:off x="0" y="0"/>
              <a:ext cx="3581400" cy="904800"/>
            </a:xfrm>
            <a:prstGeom prst="rect">
              <a:avLst/>
            </a:prstGeom>
            <a:noFill/>
            <a:ln>
              <a:noFill/>
            </a:ln>
          </p:spPr>
        </p:pic>
        <p:pic>
          <p:nvPicPr>
            <p:cNvPr id="172" name="Google Shape;172;p25"/>
            <p:cNvPicPr preferRelativeResize="0"/>
            <p:nvPr/>
          </p:nvPicPr>
          <p:blipFill rotWithShape="1">
            <a:blip r:embed="rId3">
              <a:alphaModFix/>
            </a:blip>
            <a:srcRect r="44681"/>
            <a:stretch/>
          </p:blipFill>
          <p:spPr>
            <a:xfrm>
              <a:off x="3581400" y="14288"/>
              <a:ext cx="1981200" cy="904800"/>
            </a:xfrm>
            <a:prstGeom prst="rect">
              <a:avLst/>
            </a:prstGeom>
            <a:noFill/>
            <a:ln>
              <a:noFill/>
            </a:ln>
          </p:spPr>
        </p:pic>
        <p:pic>
          <p:nvPicPr>
            <p:cNvPr id="173" name="Google Shape;173;p25"/>
            <p:cNvPicPr preferRelativeResize="0"/>
            <p:nvPr/>
          </p:nvPicPr>
          <p:blipFill rotWithShape="1">
            <a:blip r:embed="rId3">
              <a:alphaModFix/>
            </a:blip>
            <a:srcRect/>
            <a:stretch/>
          </p:blipFill>
          <p:spPr>
            <a:xfrm>
              <a:off x="3581400" y="5953125"/>
              <a:ext cx="3581400" cy="904800"/>
            </a:xfrm>
            <a:prstGeom prst="rect">
              <a:avLst/>
            </a:prstGeom>
            <a:noFill/>
            <a:ln>
              <a:noFill/>
            </a:ln>
          </p:spPr>
        </p:pic>
        <p:pic>
          <p:nvPicPr>
            <p:cNvPr id="174" name="Google Shape;174;p25"/>
            <p:cNvPicPr preferRelativeResize="0"/>
            <p:nvPr/>
          </p:nvPicPr>
          <p:blipFill rotWithShape="1">
            <a:blip r:embed="rId3">
              <a:alphaModFix/>
            </a:blip>
            <a:srcRect r="44681"/>
            <a:stretch/>
          </p:blipFill>
          <p:spPr>
            <a:xfrm>
              <a:off x="7162800" y="5957888"/>
              <a:ext cx="1981200" cy="904800"/>
            </a:xfrm>
            <a:prstGeom prst="rect">
              <a:avLst/>
            </a:prstGeom>
            <a:noFill/>
            <a:ln>
              <a:noFill/>
            </a:ln>
          </p:spPr>
        </p:pic>
        <p:pic>
          <p:nvPicPr>
            <p:cNvPr id="175" name="Google Shape;175;p25"/>
            <p:cNvPicPr preferRelativeResize="0"/>
            <p:nvPr/>
          </p:nvPicPr>
          <p:blipFill rotWithShape="1">
            <a:blip r:embed="rId3">
              <a:alphaModFix/>
            </a:blip>
            <a:srcRect/>
            <a:stretch/>
          </p:blipFill>
          <p:spPr>
            <a:xfrm>
              <a:off x="0" y="5943600"/>
              <a:ext cx="3581400" cy="904800"/>
            </a:xfrm>
            <a:prstGeom prst="rect">
              <a:avLst/>
            </a:prstGeom>
            <a:noFill/>
            <a:ln>
              <a:noFill/>
            </a:ln>
          </p:spPr>
        </p:pic>
        <p:pic>
          <p:nvPicPr>
            <p:cNvPr id="176" name="Google Shape;176;p25"/>
            <p:cNvPicPr preferRelativeResize="0"/>
            <p:nvPr/>
          </p:nvPicPr>
          <p:blipFill rotWithShape="1">
            <a:blip r:embed="rId3">
              <a:alphaModFix/>
            </a:blip>
            <a:srcRect r="44681"/>
            <a:stretch/>
          </p:blipFill>
          <p:spPr>
            <a:xfrm>
              <a:off x="3581400" y="5957888"/>
              <a:ext cx="1981200" cy="904800"/>
            </a:xfrm>
            <a:prstGeom prst="rect">
              <a:avLst/>
            </a:prstGeom>
            <a:noFill/>
            <a:ln>
              <a:noFill/>
            </a:ln>
          </p:spPr>
        </p:pic>
      </p:grpSp>
      <p:sp>
        <p:nvSpPr>
          <p:cNvPr id="177" name="Google Shape;177;p25"/>
          <p:cNvSpPr txBox="1"/>
          <p:nvPr/>
        </p:nvSpPr>
        <p:spPr>
          <a:xfrm>
            <a:off x="913125" y="1915500"/>
            <a:ext cx="7681800" cy="33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5"/>
          <p:cNvSpPr txBox="1"/>
          <p:nvPr/>
        </p:nvSpPr>
        <p:spPr>
          <a:xfrm>
            <a:off x="641975" y="2107725"/>
            <a:ext cx="7846500" cy="30069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AutoNum type="arabicPeriod"/>
            </a:pPr>
            <a:r>
              <a:rPr lang="en" sz="2000"/>
              <a:t>When you get your paycheck, it’s always less than what you would think. Where do you think your money goes? 			Try to be specific.</a:t>
            </a:r>
            <a:endParaRPr sz="2000"/>
          </a:p>
          <a:p>
            <a:pPr marL="0" lvl="0" indent="0" algn="l" rtl="0">
              <a:spcBef>
                <a:spcPts val="0"/>
              </a:spcBef>
              <a:spcAft>
                <a:spcPts val="0"/>
              </a:spcAft>
              <a:buNone/>
            </a:pPr>
            <a:endParaRPr sz="2000"/>
          </a:p>
          <a:p>
            <a:pPr marL="0" lvl="0" indent="0" algn="l" rtl="0">
              <a:spcBef>
                <a:spcPts val="0"/>
              </a:spcBef>
              <a:spcAft>
                <a:spcPts val="0"/>
              </a:spcAft>
              <a:buNone/>
            </a:pPr>
            <a:endParaRPr sz="600"/>
          </a:p>
          <a:p>
            <a:pPr marL="0" lvl="0" indent="0" algn="l" rtl="0">
              <a:spcBef>
                <a:spcPts val="0"/>
              </a:spcBef>
              <a:spcAft>
                <a:spcPts val="0"/>
              </a:spcAft>
              <a:buNone/>
            </a:pPr>
            <a:endParaRPr sz="2000"/>
          </a:p>
          <a:p>
            <a:pPr marL="457200" lvl="0" indent="-355600" algn="l" rtl="0">
              <a:spcBef>
                <a:spcPts val="0"/>
              </a:spcBef>
              <a:spcAft>
                <a:spcPts val="0"/>
              </a:spcAft>
              <a:buSzPts val="2000"/>
              <a:buAutoNum type="arabicPeriod"/>
            </a:pPr>
            <a:r>
              <a:rPr lang="en" sz="2000"/>
              <a:t>What percentage do you think the average person takes home of their total pay?</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729450" y="767600"/>
            <a:ext cx="76884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Example 4</a:t>
            </a:r>
            <a:endParaRPr sz="3000"/>
          </a:p>
        </p:txBody>
      </p:sp>
      <p:sp>
        <p:nvSpPr>
          <p:cNvPr id="234" name="Google Shape;234;p34"/>
          <p:cNvSpPr txBox="1"/>
          <p:nvPr/>
        </p:nvSpPr>
        <p:spPr>
          <a:xfrm>
            <a:off x="270300" y="1623925"/>
            <a:ext cx="8606700" cy="174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000"/>
              </a:spcAft>
              <a:buNone/>
            </a:pPr>
            <a:r>
              <a:rPr lang="en" sz="2500">
                <a:latin typeface="Lato"/>
                <a:ea typeface="Lato"/>
                <a:cs typeface="Lato"/>
                <a:sym typeface="Lato"/>
              </a:rPr>
              <a:t>If Maureen, from Example 3, works overtime, she receives an hourly rate of 1.5 times her regular hourly rate. What is Maureen’s hourly overtime rate?</a:t>
            </a:r>
            <a:endParaRPr sz="25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a:spLocks noGrp="1"/>
          </p:cNvSpPr>
          <p:nvPr>
            <p:ph type="title"/>
          </p:nvPr>
        </p:nvSpPr>
        <p:spPr>
          <a:xfrm>
            <a:off x="727800" y="767600"/>
            <a:ext cx="76884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Example 5</a:t>
            </a:r>
            <a:endParaRPr sz="3000"/>
          </a:p>
        </p:txBody>
      </p:sp>
      <p:sp>
        <p:nvSpPr>
          <p:cNvPr id="240" name="Google Shape;240;p35"/>
          <p:cNvSpPr txBox="1"/>
          <p:nvPr/>
        </p:nvSpPr>
        <p:spPr>
          <a:xfrm>
            <a:off x="270300" y="1623925"/>
            <a:ext cx="8606700" cy="174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000"/>
              </a:spcAft>
              <a:buNone/>
            </a:pPr>
            <a:r>
              <a:rPr lang="en" sz="2500">
                <a:latin typeface="Lato"/>
                <a:ea typeface="Lato"/>
                <a:cs typeface="Lato"/>
                <a:sym typeface="Lato"/>
              </a:rPr>
              <a:t>Janice earns $10/hour. If her regular hours are 40 hours per week, and she receives time and a half overtime, find her total pay for a week in which she works 45 hours. </a:t>
            </a:r>
            <a:endParaRPr sz="250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6"/>
          <p:cNvSpPr txBox="1">
            <a:spLocks noGrp="1"/>
          </p:cNvSpPr>
          <p:nvPr>
            <p:ph type="title"/>
          </p:nvPr>
        </p:nvSpPr>
        <p:spPr>
          <a:xfrm>
            <a:off x="729450" y="767600"/>
            <a:ext cx="76884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Example 6</a:t>
            </a:r>
            <a:endParaRPr sz="3000"/>
          </a:p>
        </p:txBody>
      </p:sp>
      <p:sp>
        <p:nvSpPr>
          <p:cNvPr id="246" name="Google Shape;246;p36"/>
          <p:cNvSpPr txBox="1"/>
          <p:nvPr/>
        </p:nvSpPr>
        <p:spPr>
          <a:xfrm>
            <a:off x="270300" y="1623925"/>
            <a:ext cx="8606700" cy="174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000"/>
              </a:spcAft>
              <a:buNone/>
            </a:pPr>
            <a:r>
              <a:rPr lang="en" sz="2500">
                <a:latin typeface="Lato"/>
                <a:ea typeface="Lato"/>
                <a:cs typeface="Lato"/>
                <a:sym typeface="Lato"/>
              </a:rPr>
              <a:t>Samantha worked her 40 regular hours last week, plus 7 overtime hours at the same time and a half rate. Her gross pay was $611.05. What was her hourly rate?</a:t>
            </a:r>
            <a:endParaRPr sz="25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ctrTitle"/>
          </p:nvPr>
        </p:nvSpPr>
        <p:spPr>
          <a:xfrm>
            <a:off x="729450" y="1763267"/>
            <a:ext cx="7688100" cy="22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6-3</a:t>
            </a:r>
            <a:endParaRPr/>
          </a:p>
          <a:p>
            <a:pPr marL="0" lvl="0" indent="0" algn="l" rtl="0">
              <a:spcBef>
                <a:spcPts val="0"/>
              </a:spcBef>
              <a:spcAft>
                <a:spcPts val="0"/>
              </a:spcAft>
              <a:buNone/>
            </a:pPr>
            <a:r>
              <a:rPr lang="en"/>
              <a:t>Commissions, Royalties &amp; Piecework Pay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8"/>
          <p:cNvSpPr txBox="1">
            <a:spLocks noGrp="1"/>
          </p:cNvSpPr>
          <p:nvPr>
            <p:ph type="title"/>
          </p:nvPr>
        </p:nvSpPr>
        <p:spPr>
          <a:xfrm>
            <a:off x="729450" y="8438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Key Terms</a:t>
            </a:r>
            <a:endParaRPr sz="3000"/>
          </a:p>
        </p:txBody>
      </p:sp>
      <p:sp>
        <p:nvSpPr>
          <p:cNvPr id="257" name="Google Shape;257;p38"/>
          <p:cNvSpPr txBox="1">
            <a:spLocks noGrp="1"/>
          </p:cNvSpPr>
          <p:nvPr>
            <p:ph type="body" idx="1"/>
          </p:nvPr>
        </p:nvSpPr>
        <p:spPr>
          <a:xfrm>
            <a:off x="412225" y="1670150"/>
            <a:ext cx="7580700" cy="458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000000"/>
                </a:solidFill>
              </a:rPr>
              <a:t>Commission</a:t>
            </a:r>
            <a:r>
              <a:rPr lang="en" sz="2800">
                <a:solidFill>
                  <a:srgbClr val="000000"/>
                </a:solidFill>
              </a:rPr>
              <a:t> - employee receives a </a:t>
            </a:r>
            <a:r>
              <a:rPr lang="en" sz="2800" b="1" u="sng">
                <a:solidFill>
                  <a:srgbClr val="000000"/>
                </a:solidFill>
              </a:rPr>
              <a:t>percentage</a:t>
            </a:r>
            <a:r>
              <a:rPr lang="en" sz="2800">
                <a:solidFill>
                  <a:srgbClr val="000000"/>
                </a:solidFill>
              </a:rPr>
              <a:t> of the amount of sales produced</a:t>
            </a:r>
            <a:endParaRPr sz="2800">
              <a:solidFill>
                <a:srgbClr val="000000"/>
              </a:solidFill>
            </a:endParaRPr>
          </a:p>
          <a:p>
            <a:pPr marL="0" lvl="0" indent="0" algn="l" rtl="0">
              <a:spcBef>
                <a:spcPts val="1600"/>
              </a:spcBef>
              <a:spcAft>
                <a:spcPts val="0"/>
              </a:spcAft>
              <a:buNone/>
            </a:pPr>
            <a:r>
              <a:rPr lang="en" sz="2800" b="1">
                <a:solidFill>
                  <a:srgbClr val="000000"/>
                </a:solidFill>
              </a:rPr>
              <a:t>Royalty</a:t>
            </a:r>
            <a:r>
              <a:rPr lang="en" sz="2800">
                <a:solidFill>
                  <a:srgbClr val="000000"/>
                </a:solidFill>
              </a:rPr>
              <a:t> - money that employees or others receive based on </a:t>
            </a:r>
            <a:r>
              <a:rPr lang="en" sz="2800" b="1" u="sng">
                <a:solidFill>
                  <a:srgbClr val="000000"/>
                </a:solidFill>
              </a:rPr>
              <a:t>sales</a:t>
            </a:r>
            <a:r>
              <a:rPr lang="en" sz="2800">
                <a:solidFill>
                  <a:srgbClr val="000000"/>
                </a:solidFill>
              </a:rPr>
              <a:t> (i.e. musician, author)</a:t>
            </a:r>
            <a:endParaRPr sz="2800">
              <a:solidFill>
                <a:srgbClr val="000000"/>
              </a:solidFill>
            </a:endParaRPr>
          </a:p>
          <a:p>
            <a:pPr marL="0" lvl="0" indent="0" algn="l" rtl="0">
              <a:spcBef>
                <a:spcPts val="1600"/>
              </a:spcBef>
              <a:spcAft>
                <a:spcPts val="0"/>
              </a:spcAft>
              <a:buNone/>
            </a:pPr>
            <a:r>
              <a:rPr lang="en" sz="2800" b="1">
                <a:solidFill>
                  <a:srgbClr val="000000"/>
                </a:solidFill>
              </a:rPr>
              <a:t>Pieceworker</a:t>
            </a:r>
            <a:r>
              <a:rPr lang="en" sz="2800">
                <a:solidFill>
                  <a:srgbClr val="000000"/>
                </a:solidFill>
              </a:rPr>
              <a:t> - worker is paid for each item produced</a:t>
            </a:r>
            <a:endParaRPr sz="2800">
              <a:solidFill>
                <a:srgbClr val="000000"/>
              </a:solidFill>
            </a:endParaRPr>
          </a:p>
          <a:p>
            <a:pPr marL="0" lvl="0" indent="0" algn="l" rtl="0">
              <a:spcBef>
                <a:spcPts val="1600"/>
              </a:spcBef>
              <a:spcAft>
                <a:spcPts val="1600"/>
              </a:spcAft>
              <a:buNone/>
            </a:pPr>
            <a:r>
              <a:rPr lang="en" sz="2800" b="1">
                <a:solidFill>
                  <a:srgbClr val="000000"/>
                </a:solidFill>
              </a:rPr>
              <a:t>Pieceworker Rate </a:t>
            </a:r>
            <a:r>
              <a:rPr lang="en" sz="2800">
                <a:solidFill>
                  <a:srgbClr val="000000"/>
                </a:solidFill>
              </a:rPr>
              <a:t>- Amount of money a worker receives for each item produced</a:t>
            </a:r>
            <a:endParaRPr sz="2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animEffect transition="in" filter="fade">
                                      <p:cBhvr>
                                        <p:cTn id="7" dur="1000"/>
                                        <p:tgtEl>
                                          <p:spTgt spid="2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7">
                                            <p:txEl>
                                              <p:pRg st="1" end="1"/>
                                            </p:txEl>
                                          </p:spTgt>
                                        </p:tgtEl>
                                        <p:attrNameLst>
                                          <p:attrName>style.visibility</p:attrName>
                                        </p:attrNameLst>
                                      </p:cBhvr>
                                      <p:to>
                                        <p:strVal val="visible"/>
                                      </p:to>
                                    </p:set>
                                    <p:animEffect transition="in" filter="fade">
                                      <p:cBhvr>
                                        <p:cTn id="12" dur="1000"/>
                                        <p:tgtEl>
                                          <p:spTgt spid="2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7">
                                            <p:txEl>
                                              <p:pRg st="2" end="2"/>
                                            </p:txEl>
                                          </p:spTgt>
                                        </p:tgtEl>
                                        <p:attrNameLst>
                                          <p:attrName>style.visibility</p:attrName>
                                        </p:attrNameLst>
                                      </p:cBhvr>
                                      <p:to>
                                        <p:strVal val="visible"/>
                                      </p:to>
                                    </p:set>
                                    <p:animEffect transition="in" filter="fade">
                                      <p:cBhvr>
                                        <p:cTn id="17" dur="1000"/>
                                        <p:tgtEl>
                                          <p:spTgt spid="2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7">
                                            <p:txEl>
                                              <p:pRg st="3" end="3"/>
                                            </p:txEl>
                                          </p:spTgt>
                                        </p:tgtEl>
                                        <p:attrNameLst>
                                          <p:attrName>style.visibility</p:attrName>
                                        </p:attrNameLst>
                                      </p:cBhvr>
                                      <p:to>
                                        <p:strVal val="visible"/>
                                      </p:to>
                                    </p:set>
                                    <p:animEffect transition="in" filter="fade">
                                      <p:cBhvr>
                                        <p:cTn id="22" dur="1000"/>
                                        <p:tgtEl>
                                          <p:spTgt spid="2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9"/>
          <p:cNvSpPr txBox="1">
            <a:spLocks noGrp="1"/>
          </p:cNvSpPr>
          <p:nvPr>
            <p:ph type="title"/>
          </p:nvPr>
        </p:nvSpPr>
        <p:spPr>
          <a:xfrm>
            <a:off x="729450" y="767600"/>
            <a:ext cx="76884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Example 1</a:t>
            </a:r>
            <a:endParaRPr sz="3000"/>
          </a:p>
        </p:txBody>
      </p:sp>
      <p:sp>
        <p:nvSpPr>
          <p:cNvPr id="263" name="Google Shape;263;p39"/>
          <p:cNvSpPr txBox="1"/>
          <p:nvPr/>
        </p:nvSpPr>
        <p:spPr>
          <a:xfrm>
            <a:off x="470750" y="1794850"/>
            <a:ext cx="8606700" cy="2336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500">
                <a:latin typeface="Lato"/>
                <a:ea typeface="Lato"/>
                <a:cs typeface="Lato"/>
                <a:sym typeface="Lato"/>
              </a:rPr>
              <a:t>Adrianna wrote a textbook for high school students.  She receives 10% royalty based on the total sales of the book. The book sells for $47.95, and 17000 copies were sold last year.  How much did Adrianna receive in royalty payments for last year?</a:t>
            </a:r>
            <a:endParaRPr sz="250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0"/>
          <p:cNvSpPr txBox="1">
            <a:spLocks noGrp="1"/>
          </p:cNvSpPr>
          <p:nvPr>
            <p:ph type="title"/>
          </p:nvPr>
        </p:nvSpPr>
        <p:spPr>
          <a:xfrm>
            <a:off x="729450" y="767600"/>
            <a:ext cx="76884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Example 2</a:t>
            </a:r>
            <a:endParaRPr sz="3000"/>
          </a:p>
        </p:txBody>
      </p:sp>
      <p:sp>
        <p:nvSpPr>
          <p:cNvPr id="269" name="Google Shape;269;p40"/>
          <p:cNvSpPr txBox="1"/>
          <p:nvPr/>
        </p:nvSpPr>
        <p:spPr>
          <a:xfrm>
            <a:off x="549625" y="2309750"/>
            <a:ext cx="8429700" cy="166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400">
                <a:latin typeface="Lato"/>
                <a:ea typeface="Lato"/>
                <a:cs typeface="Lato"/>
                <a:sym typeface="Lato"/>
              </a:rPr>
              <a:t>Allison sells cosmetics part time from door-to-door.  She is paid a monthly commission.  She receives 11% of her first $900 in sales and 17% of the balance of her sales.  Last month she sold $1,250 worth of cosmetics.  How much commission did she earn last month?</a:t>
            </a:r>
            <a:endParaRPr sz="2400">
              <a:latin typeface="Lato"/>
              <a:ea typeface="Lato"/>
              <a:cs typeface="Lato"/>
              <a:sym typeface="Lato"/>
            </a:endParaRPr>
          </a:p>
          <a:p>
            <a:pPr marL="0" lvl="0" indent="0" algn="l" rtl="0">
              <a:lnSpc>
                <a:spcPct val="115000"/>
              </a:lnSpc>
              <a:spcBef>
                <a:spcPts val="0"/>
              </a:spcBef>
              <a:spcAft>
                <a:spcPts val="1000"/>
              </a:spcAft>
              <a:buNone/>
            </a:pPr>
            <a:r>
              <a:rPr lang="en" sz="2500">
                <a:latin typeface="Lato"/>
                <a:ea typeface="Lato"/>
                <a:cs typeface="Lato"/>
                <a:sym typeface="Lato"/>
              </a:rPr>
              <a:t>                </a:t>
            </a:r>
            <a:endParaRPr sz="2500">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1"/>
          <p:cNvSpPr txBox="1">
            <a:spLocks noGrp="1"/>
          </p:cNvSpPr>
          <p:nvPr>
            <p:ph type="title"/>
          </p:nvPr>
        </p:nvSpPr>
        <p:spPr>
          <a:xfrm>
            <a:off x="729450" y="767600"/>
            <a:ext cx="76884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Example 3</a:t>
            </a:r>
            <a:endParaRPr sz="3000"/>
          </a:p>
        </p:txBody>
      </p:sp>
      <p:sp>
        <p:nvSpPr>
          <p:cNvPr id="275" name="Google Shape;275;p41"/>
          <p:cNvSpPr txBox="1"/>
          <p:nvPr/>
        </p:nvSpPr>
        <p:spPr>
          <a:xfrm>
            <a:off x="270300" y="1776325"/>
            <a:ext cx="8606700" cy="174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500">
                <a:latin typeface="Lato"/>
                <a:ea typeface="Lato"/>
                <a:cs typeface="Lato"/>
                <a:sym typeface="Lato"/>
              </a:rPr>
              <a:t>Kate works in a dress factory that makes dresses for designer boutiques.  She is paid a piecework rate of $85 per unit (piece) produced.  Yesterday she made three dresses.  How much did she earn?</a:t>
            </a:r>
            <a:endParaRPr sz="2500">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2"/>
          <p:cNvSpPr txBox="1">
            <a:spLocks noGrp="1"/>
          </p:cNvSpPr>
          <p:nvPr>
            <p:ph type="title"/>
          </p:nvPr>
        </p:nvSpPr>
        <p:spPr>
          <a:xfrm>
            <a:off x="729450" y="767600"/>
            <a:ext cx="76884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Example 4</a:t>
            </a:r>
            <a:endParaRPr sz="3000"/>
          </a:p>
        </p:txBody>
      </p:sp>
      <p:sp>
        <p:nvSpPr>
          <p:cNvPr id="281" name="Google Shape;281;p42"/>
          <p:cNvSpPr txBox="1"/>
          <p:nvPr/>
        </p:nvSpPr>
        <p:spPr>
          <a:xfrm>
            <a:off x="270300" y="1700125"/>
            <a:ext cx="8606700" cy="174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400">
                <a:latin typeface="Lato"/>
                <a:ea typeface="Lato"/>
                <a:cs typeface="Lato"/>
                <a:sym typeface="Lato"/>
              </a:rPr>
              <a:t>Tony picks strawberries and gets paid at a piecework rate of 45 cents per containers picked.  He receives 65 cents per container for every container over 200 that he picks.  Last week, Tony picked 270 containers.  How much did he earn?</a:t>
            </a:r>
            <a:endParaRPr sz="240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3"/>
          <p:cNvSpPr txBox="1">
            <a:spLocks noGrp="1"/>
          </p:cNvSpPr>
          <p:nvPr>
            <p:ph type="title"/>
          </p:nvPr>
        </p:nvSpPr>
        <p:spPr>
          <a:xfrm>
            <a:off x="727800" y="767600"/>
            <a:ext cx="76884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Example 5</a:t>
            </a:r>
            <a:endParaRPr sz="3000"/>
          </a:p>
        </p:txBody>
      </p:sp>
      <p:sp>
        <p:nvSpPr>
          <p:cNvPr id="287" name="Google Shape;287;p43"/>
          <p:cNvSpPr txBox="1"/>
          <p:nvPr/>
        </p:nvSpPr>
        <p:spPr>
          <a:xfrm>
            <a:off x="270300" y="2614525"/>
            <a:ext cx="8606700" cy="174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000"/>
              </a:spcAft>
              <a:buNone/>
            </a:pPr>
            <a:r>
              <a:rPr lang="en" sz="2400">
                <a:latin typeface="Lato"/>
                <a:ea typeface="Lato"/>
                <a:cs typeface="Lato"/>
                <a:sym typeface="Lato"/>
              </a:rPr>
              <a:t>Glassman Chevrolet pays commission to its car salespeople.  They are paid a percent of the profit the dealership makes on the car, not on the selling price of the car.  If the profit is under $750, the commission rate is 20%. If the profit is at least $750 and less than or equal to $1000, the commission rate is 22% of the profit.  If the profit is above $1000, the rate is 25% of the profit.   If x represents the profit, express the commission, c(x) as a piecewise function. </a:t>
            </a:r>
            <a:endParaRPr sz="2400">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ctrTitle"/>
          </p:nvPr>
        </p:nvSpPr>
        <p:spPr>
          <a:xfrm>
            <a:off x="729450" y="1763267"/>
            <a:ext cx="7688100" cy="22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6-2</a:t>
            </a:r>
            <a:endParaRPr/>
          </a:p>
          <a:p>
            <a:pPr marL="0" lvl="0" indent="0" algn="l" rtl="0">
              <a:spcBef>
                <a:spcPts val="0"/>
              </a:spcBef>
              <a:spcAft>
                <a:spcPts val="0"/>
              </a:spcAft>
              <a:buNone/>
            </a:pPr>
            <a:r>
              <a:rPr lang="en"/>
              <a:t>Pay Periods and Hourly Rates</a:t>
            </a:r>
            <a:endParaRPr/>
          </a:p>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4"/>
          <p:cNvSpPr txBox="1">
            <a:spLocks noGrp="1"/>
          </p:cNvSpPr>
          <p:nvPr>
            <p:ph type="title"/>
          </p:nvPr>
        </p:nvSpPr>
        <p:spPr>
          <a:xfrm>
            <a:off x="729450" y="767600"/>
            <a:ext cx="76884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Example 6</a:t>
            </a:r>
            <a:endParaRPr sz="3000"/>
          </a:p>
        </p:txBody>
      </p:sp>
      <p:sp>
        <p:nvSpPr>
          <p:cNvPr id="293" name="Google Shape;293;p44"/>
          <p:cNvSpPr txBox="1"/>
          <p:nvPr/>
        </p:nvSpPr>
        <p:spPr>
          <a:xfrm>
            <a:off x="270300" y="1776325"/>
            <a:ext cx="8606700" cy="174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500">
                <a:latin typeface="Lato"/>
                <a:ea typeface="Lato"/>
                <a:cs typeface="Lato"/>
                <a:sym typeface="Lato"/>
              </a:rPr>
              <a:t>Joyce works at Fortunateo’s Furniture.  She is paid on commission.  She receives 10% of her first $900 in sales and 15% of the balance of her sales.  Last week she earned $750.  What was the total value of the furniture she sold?</a:t>
            </a:r>
            <a:endParaRPr sz="25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729450" y="8438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Key Terms</a:t>
            </a:r>
            <a:endParaRPr sz="3000"/>
          </a:p>
        </p:txBody>
      </p:sp>
      <p:sp>
        <p:nvSpPr>
          <p:cNvPr id="189" name="Google Shape;189;p27"/>
          <p:cNvSpPr txBox="1">
            <a:spLocks noGrp="1"/>
          </p:cNvSpPr>
          <p:nvPr>
            <p:ph type="body" idx="1"/>
          </p:nvPr>
        </p:nvSpPr>
        <p:spPr>
          <a:xfrm>
            <a:off x="412225" y="1974950"/>
            <a:ext cx="8506800" cy="458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000000"/>
                </a:solidFill>
              </a:rPr>
              <a:t>Weekly</a:t>
            </a:r>
            <a:r>
              <a:rPr lang="en" sz="2800">
                <a:solidFill>
                  <a:srgbClr val="000000"/>
                </a:solidFill>
              </a:rPr>
              <a:t> - 52 paychecks/year</a:t>
            </a:r>
            <a:endParaRPr sz="2800">
              <a:solidFill>
                <a:srgbClr val="000000"/>
              </a:solidFill>
            </a:endParaRPr>
          </a:p>
          <a:p>
            <a:pPr marL="0" lvl="0" indent="0" algn="l" rtl="0">
              <a:spcBef>
                <a:spcPts val="1600"/>
              </a:spcBef>
              <a:spcAft>
                <a:spcPts val="0"/>
              </a:spcAft>
              <a:buNone/>
            </a:pPr>
            <a:r>
              <a:rPr lang="en" sz="2800" b="1">
                <a:solidFill>
                  <a:srgbClr val="000000"/>
                </a:solidFill>
              </a:rPr>
              <a:t>Biweekly</a:t>
            </a:r>
            <a:r>
              <a:rPr lang="en" sz="2800">
                <a:solidFill>
                  <a:srgbClr val="000000"/>
                </a:solidFill>
              </a:rPr>
              <a:t> - 26 paychecks/year</a:t>
            </a:r>
            <a:endParaRPr sz="2800">
              <a:solidFill>
                <a:srgbClr val="000000"/>
              </a:solidFill>
            </a:endParaRPr>
          </a:p>
          <a:p>
            <a:pPr marL="0" lvl="0" indent="0" algn="l" rtl="0">
              <a:spcBef>
                <a:spcPts val="1600"/>
              </a:spcBef>
              <a:spcAft>
                <a:spcPts val="0"/>
              </a:spcAft>
              <a:buNone/>
            </a:pPr>
            <a:r>
              <a:rPr lang="en" sz="2800" b="1">
                <a:solidFill>
                  <a:srgbClr val="000000"/>
                </a:solidFill>
              </a:rPr>
              <a:t>Semimonthly</a:t>
            </a:r>
            <a:r>
              <a:rPr lang="en" sz="2800">
                <a:solidFill>
                  <a:srgbClr val="000000"/>
                </a:solidFill>
              </a:rPr>
              <a:t> - 24 paychecks/year</a:t>
            </a:r>
            <a:endParaRPr sz="2800">
              <a:solidFill>
                <a:srgbClr val="000000"/>
              </a:solidFill>
            </a:endParaRPr>
          </a:p>
          <a:p>
            <a:pPr marL="0" lvl="0" indent="0" algn="l" rtl="0">
              <a:spcBef>
                <a:spcPts val="1600"/>
              </a:spcBef>
              <a:spcAft>
                <a:spcPts val="1600"/>
              </a:spcAft>
              <a:buNone/>
            </a:pPr>
            <a:r>
              <a:rPr lang="en" sz="2800" b="1">
                <a:solidFill>
                  <a:srgbClr val="000000"/>
                </a:solidFill>
              </a:rPr>
              <a:t>Monthly </a:t>
            </a:r>
            <a:r>
              <a:rPr lang="en" sz="2800">
                <a:solidFill>
                  <a:srgbClr val="000000"/>
                </a:solidFill>
              </a:rPr>
              <a:t>- 12 paychecks/year</a:t>
            </a:r>
            <a:endParaRPr sz="2800">
              <a:solidFill>
                <a:srgbClr val="000000"/>
              </a:solidFill>
            </a:endParaRPr>
          </a:p>
        </p:txBody>
      </p:sp>
      <p:sp>
        <p:nvSpPr>
          <p:cNvPr id="190" name="Google Shape;190;p27"/>
          <p:cNvSpPr/>
          <p:nvPr/>
        </p:nvSpPr>
        <p:spPr>
          <a:xfrm>
            <a:off x="425725" y="2708400"/>
            <a:ext cx="5436900" cy="1269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animEffect transition="in" filter="fade">
                                      <p:cBhvr>
                                        <p:cTn id="7" dur="1000"/>
                                        <p:tgtEl>
                                          <p:spTgt spid="1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9">
                                            <p:txEl>
                                              <p:pRg st="1" end="1"/>
                                            </p:txEl>
                                          </p:spTgt>
                                        </p:tgtEl>
                                        <p:attrNameLst>
                                          <p:attrName>style.visibility</p:attrName>
                                        </p:attrNameLst>
                                      </p:cBhvr>
                                      <p:to>
                                        <p:strVal val="visible"/>
                                      </p:to>
                                    </p:set>
                                    <p:animEffect transition="in" filter="fade">
                                      <p:cBhvr>
                                        <p:cTn id="12" dur="1000"/>
                                        <p:tgtEl>
                                          <p:spTgt spid="1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
                                            <p:txEl>
                                              <p:pRg st="2" end="2"/>
                                            </p:txEl>
                                          </p:spTgt>
                                        </p:tgtEl>
                                        <p:attrNameLst>
                                          <p:attrName>style.visibility</p:attrName>
                                        </p:attrNameLst>
                                      </p:cBhvr>
                                      <p:to>
                                        <p:strVal val="visible"/>
                                      </p:to>
                                    </p:set>
                                    <p:animEffect transition="in" filter="fade">
                                      <p:cBhvr>
                                        <p:cTn id="17" dur="1000"/>
                                        <p:tgtEl>
                                          <p:spTgt spid="1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9">
                                            <p:txEl>
                                              <p:pRg st="3" end="3"/>
                                            </p:txEl>
                                          </p:spTgt>
                                        </p:tgtEl>
                                        <p:attrNameLst>
                                          <p:attrName>style.visibility</p:attrName>
                                        </p:attrNameLst>
                                      </p:cBhvr>
                                      <p:to>
                                        <p:strVal val="visible"/>
                                      </p:to>
                                    </p:set>
                                    <p:animEffect transition="in" filter="fade">
                                      <p:cBhvr>
                                        <p:cTn id="22" dur="1000"/>
                                        <p:tgtEl>
                                          <p:spTgt spid="1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fade">
                                      <p:cBhvr>
                                        <p:cTn id="27"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729450" y="8438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Key Terms</a:t>
            </a:r>
            <a:endParaRPr sz="3000"/>
          </a:p>
        </p:txBody>
      </p:sp>
      <p:sp>
        <p:nvSpPr>
          <p:cNvPr id="196" name="Google Shape;196;p28"/>
          <p:cNvSpPr txBox="1">
            <a:spLocks noGrp="1"/>
          </p:cNvSpPr>
          <p:nvPr>
            <p:ph type="body" idx="1"/>
          </p:nvPr>
        </p:nvSpPr>
        <p:spPr>
          <a:xfrm>
            <a:off x="412225" y="1822550"/>
            <a:ext cx="7950600" cy="458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000000"/>
                </a:solidFill>
              </a:rPr>
              <a:t>Direct Deposit</a:t>
            </a:r>
            <a:r>
              <a:rPr lang="en" sz="2800">
                <a:solidFill>
                  <a:srgbClr val="000000"/>
                </a:solidFill>
              </a:rPr>
              <a:t> - paychecks </a:t>
            </a:r>
            <a:r>
              <a:rPr lang="en" sz="2800" b="1" u="sng">
                <a:solidFill>
                  <a:srgbClr val="000000"/>
                </a:solidFill>
              </a:rPr>
              <a:t>automatically</a:t>
            </a:r>
            <a:r>
              <a:rPr lang="en" sz="2800">
                <a:solidFill>
                  <a:srgbClr val="000000"/>
                </a:solidFill>
              </a:rPr>
              <a:t> deposited electronically; most </a:t>
            </a:r>
            <a:r>
              <a:rPr lang="en" sz="2800" b="1" u="sng">
                <a:solidFill>
                  <a:srgbClr val="000000"/>
                </a:solidFill>
              </a:rPr>
              <a:t>common</a:t>
            </a:r>
            <a:r>
              <a:rPr lang="en" sz="2800" b="1">
                <a:solidFill>
                  <a:srgbClr val="000000"/>
                </a:solidFill>
              </a:rPr>
              <a:t> </a:t>
            </a:r>
            <a:r>
              <a:rPr lang="en" sz="2800">
                <a:solidFill>
                  <a:srgbClr val="000000"/>
                </a:solidFill>
              </a:rPr>
              <a:t>these days</a:t>
            </a:r>
            <a:endParaRPr sz="2800">
              <a:solidFill>
                <a:srgbClr val="000000"/>
              </a:solidFill>
            </a:endParaRPr>
          </a:p>
          <a:p>
            <a:pPr marL="0" lvl="0" indent="0" algn="l" rtl="0">
              <a:spcBef>
                <a:spcPts val="1600"/>
              </a:spcBef>
              <a:spcAft>
                <a:spcPts val="0"/>
              </a:spcAft>
              <a:buNone/>
            </a:pPr>
            <a:r>
              <a:rPr lang="en" sz="2800" b="1">
                <a:solidFill>
                  <a:srgbClr val="000000"/>
                </a:solidFill>
              </a:rPr>
              <a:t>Hourly Rate</a:t>
            </a:r>
            <a:r>
              <a:rPr lang="en" sz="2800">
                <a:solidFill>
                  <a:srgbClr val="000000"/>
                </a:solidFill>
              </a:rPr>
              <a:t> - set amount you are paid per hour</a:t>
            </a:r>
            <a:endParaRPr sz="2800">
              <a:solidFill>
                <a:srgbClr val="000000"/>
              </a:solidFill>
            </a:endParaRPr>
          </a:p>
          <a:p>
            <a:pPr marL="0" lvl="0" indent="0" algn="l" rtl="0">
              <a:spcBef>
                <a:spcPts val="1600"/>
              </a:spcBef>
              <a:spcAft>
                <a:spcPts val="0"/>
              </a:spcAft>
              <a:buNone/>
            </a:pPr>
            <a:r>
              <a:rPr lang="en" sz="2800" b="1">
                <a:solidFill>
                  <a:srgbClr val="000000"/>
                </a:solidFill>
              </a:rPr>
              <a:t>Regular Hours</a:t>
            </a:r>
            <a:r>
              <a:rPr lang="en" sz="2800">
                <a:solidFill>
                  <a:srgbClr val="000000"/>
                </a:solidFill>
              </a:rPr>
              <a:t> - specific number of hours you work each week</a:t>
            </a:r>
            <a:endParaRPr sz="2800">
              <a:solidFill>
                <a:srgbClr val="000000"/>
              </a:solidFill>
            </a:endParaRPr>
          </a:p>
          <a:p>
            <a:pPr marL="0" lvl="0" indent="0" algn="l" rtl="0">
              <a:spcBef>
                <a:spcPts val="1600"/>
              </a:spcBef>
              <a:spcAft>
                <a:spcPts val="1600"/>
              </a:spcAft>
              <a:buNone/>
            </a:pPr>
            <a:r>
              <a:rPr lang="en" sz="2800" b="1">
                <a:solidFill>
                  <a:srgbClr val="000000"/>
                </a:solidFill>
              </a:rPr>
              <a:t>Overtime Hours </a:t>
            </a:r>
            <a:r>
              <a:rPr lang="en" sz="2800">
                <a:solidFill>
                  <a:srgbClr val="000000"/>
                </a:solidFill>
              </a:rPr>
              <a:t>- extra hours</a:t>
            </a:r>
            <a:endParaRPr sz="2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fade">
                                      <p:cBhvr>
                                        <p:cTn id="7" dur="10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Effect transition="in" filter="fade">
                                      <p:cBhvr>
                                        <p:cTn id="12" dur="1000"/>
                                        <p:tgtEl>
                                          <p:spTgt spid="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
                                            <p:txEl>
                                              <p:pRg st="2" end="2"/>
                                            </p:txEl>
                                          </p:spTgt>
                                        </p:tgtEl>
                                        <p:attrNameLst>
                                          <p:attrName>style.visibility</p:attrName>
                                        </p:attrNameLst>
                                      </p:cBhvr>
                                      <p:to>
                                        <p:strVal val="visible"/>
                                      </p:to>
                                    </p:set>
                                    <p:animEffect transition="in" filter="fade">
                                      <p:cBhvr>
                                        <p:cTn id="17" dur="1000"/>
                                        <p:tgtEl>
                                          <p:spTgt spid="1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xEl>
                                              <p:pRg st="3" end="3"/>
                                            </p:txEl>
                                          </p:spTgt>
                                        </p:tgtEl>
                                        <p:attrNameLst>
                                          <p:attrName>style.visibility</p:attrName>
                                        </p:attrNameLst>
                                      </p:cBhvr>
                                      <p:to>
                                        <p:strVal val="visible"/>
                                      </p:to>
                                    </p:set>
                                    <p:animEffect transition="in" filter="fade">
                                      <p:cBhvr>
                                        <p:cTn id="22" dur="1000"/>
                                        <p:tgtEl>
                                          <p:spTgt spid="1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729450" y="8438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Key Terms</a:t>
            </a:r>
            <a:endParaRPr sz="3000"/>
          </a:p>
        </p:txBody>
      </p:sp>
      <p:sp>
        <p:nvSpPr>
          <p:cNvPr id="202" name="Google Shape;202;p29"/>
          <p:cNvSpPr txBox="1">
            <a:spLocks noGrp="1"/>
          </p:cNvSpPr>
          <p:nvPr>
            <p:ph type="body" idx="1"/>
          </p:nvPr>
        </p:nvSpPr>
        <p:spPr>
          <a:xfrm>
            <a:off x="412225" y="1822550"/>
            <a:ext cx="7593000" cy="458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000000"/>
                </a:solidFill>
              </a:rPr>
              <a:t>Overtime Hourly Rate</a:t>
            </a:r>
            <a:r>
              <a:rPr lang="en" sz="2800">
                <a:solidFill>
                  <a:srgbClr val="000000"/>
                </a:solidFill>
              </a:rPr>
              <a:t> - </a:t>
            </a:r>
            <a:r>
              <a:rPr lang="en" sz="2800" b="1" i="1" u="sng">
                <a:solidFill>
                  <a:srgbClr val="000000"/>
                </a:solidFill>
              </a:rPr>
              <a:t>usually</a:t>
            </a:r>
            <a:r>
              <a:rPr lang="en" sz="2800">
                <a:solidFill>
                  <a:srgbClr val="000000"/>
                </a:solidFill>
              </a:rPr>
              <a:t> greater than hourly</a:t>
            </a:r>
            <a:endParaRPr sz="2800">
              <a:solidFill>
                <a:srgbClr val="000000"/>
              </a:solidFill>
            </a:endParaRPr>
          </a:p>
          <a:p>
            <a:pPr marL="0" lvl="0" indent="0" algn="l" rtl="0">
              <a:spcBef>
                <a:spcPts val="1600"/>
              </a:spcBef>
              <a:spcAft>
                <a:spcPts val="0"/>
              </a:spcAft>
              <a:buNone/>
            </a:pPr>
            <a:r>
              <a:rPr lang="en" sz="2800" b="1">
                <a:solidFill>
                  <a:srgbClr val="000000"/>
                </a:solidFill>
              </a:rPr>
              <a:t>Time and a half</a:t>
            </a:r>
            <a:r>
              <a:rPr lang="en" sz="2800">
                <a:solidFill>
                  <a:srgbClr val="000000"/>
                </a:solidFill>
              </a:rPr>
              <a:t> - 1.5 times hourly rate</a:t>
            </a:r>
            <a:endParaRPr sz="2800">
              <a:solidFill>
                <a:srgbClr val="000000"/>
              </a:solidFill>
            </a:endParaRPr>
          </a:p>
          <a:p>
            <a:pPr marL="0" lvl="0" indent="0" algn="l" rtl="0">
              <a:spcBef>
                <a:spcPts val="1600"/>
              </a:spcBef>
              <a:spcAft>
                <a:spcPts val="0"/>
              </a:spcAft>
              <a:buNone/>
            </a:pPr>
            <a:r>
              <a:rPr lang="en" sz="2800" b="1">
                <a:solidFill>
                  <a:srgbClr val="000000"/>
                </a:solidFill>
              </a:rPr>
              <a:t>Double-time Pay</a:t>
            </a:r>
            <a:r>
              <a:rPr lang="en" sz="2800">
                <a:solidFill>
                  <a:srgbClr val="000000"/>
                </a:solidFill>
              </a:rPr>
              <a:t> - 2 times hourly rate</a:t>
            </a:r>
            <a:endParaRPr sz="2800">
              <a:solidFill>
                <a:srgbClr val="000000"/>
              </a:solidFill>
            </a:endParaRPr>
          </a:p>
          <a:p>
            <a:pPr marL="0" lvl="0" indent="0" algn="l" rtl="0">
              <a:spcBef>
                <a:spcPts val="1600"/>
              </a:spcBef>
              <a:spcAft>
                <a:spcPts val="0"/>
              </a:spcAft>
              <a:buNone/>
            </a:pPr>
            <a:r>
              <a:rPr lang="en" sz="2800" b="1">
                <a:solidFill>
                  <a:srgbClr val="000000"/>
                </a:solidFill>
              </a:rPr>
              <a:t>Minimum Wage </a:t>
            </a:r>
            <a:r>
              <a:rPr lang="en" sz="2800">
                <a:solidFill>
                  <a:srgbClr val="000000"/>
                </a:solidFill>
              </a:rPr>
              <a:t>- lowest hourly rate that can be paid							 </a:t>
            </a:r>
            <a:endParaRPr sz="2800">
              <a:solidFill>
                <a:srgbClr val="000000"/>
              </a:solidFill>
            </a:endParaRPr>
          </a:p>
          <a:p>
            <a:pPr marL="0" lvl="0" indent="0" algn="l" rtl="0">
              <a:spcBef>
                <a:spcPts val="1600"/>
              </a:spcBef>
              <a:spcAft>
                <a:spcPts val="1600"/>
              </a:spcAft>
              <a:buNone/>
            </a:pPr>
            <a:r>
              <a:rPr lang="en" sz="2800" u="sng">
                <a:solidFill>
                  <a:srgbClr val="000000"/>
                </a:solidFill>
              </a:rPr>
              <a:t>SD</a:t>
            </a:r>
            <a:r>
              <a:rPr lang="en" sz="2800">
                <a:solidFill>
                  <a:srgbClr val="000000"/>
                </a:solidFill>
              </a:rPr>
              <a:t> Currently: $11.50/hr</a:t>
            </a:r>
            <a:endParaRPr sz="2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Effect transition="in" filter="fade">
                                      <p:cBhvr>
                                        <p:cTn id="7" dur="1000"/>
                                        <p:tgtEl>
                                          <p:spTgt spid="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xEl>
                                              <p:pRg st="1" end="1"/>
                                            </p:txEl>
                                          </p:spTgt>
                                        </p:tgtEl>
                                        <p:attrNameLst>
                                          <p:attrName>style.visibility</p:attrName>
                                        </p:attrNameLst>
                                      </p:cBhvr>
                                      <p:to>
                                        <p:strVal val="visible"/>
                                      </p:to>
                                    </p:set>
                                    <p:animEffect transition="in" filter="fade">
                                      <p:cBhvr>
                                        <p:cTn id="12" dur="1000"/>
                                        <p:tgtEl>
                                          <p:spTgt spid="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xEl>
                                              <p:pRg st="2" end="2"/>
                                            </p:txEl>
                                          </p:spTgt>
                                        </p:tgtEl>
                                        <p:attrNameLst>
                                          <p:attrName>style.visibility</p:attrName>
                                        </p:attrNameLst>
                                      </p:cBhvr>
                                      <p:to>
                                        <p:strVal val="visible"/>
                                      </p:to>
                                    </p:set>
                                    <p:animEffect transition="in" filter="fade">
                                      <p:cBhvr>
                                        <p:cTn id="17" dur="1000"/>
                                        <p:tgtEl>
                                          <p:spTgt spid="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xEl>
                                              <p:pRg st="3" end="3"/>
                                            </p:txEl>
                                          </p:spTgt>
                                        </p:tgtEl>
                                        <p:attrNameLst>
                                          <p:attrName>style.visibility</p:attrName>
                                        </p:attrNameLst>
                                      </p:cBhvr>
                                      <p:to>
                                        <p:strVal val="visible"/>
                                      </p:to>
                                    </p:set>
                                    <p:animEffect transition="in" filter="fade">
                                      <p:cBhvr>
                                        <p:cTn id="22" dur="1000"/>
                                        <p:tgtEl>
                                          <p:spTgt spid="2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2">
                                            <p:txEl>
                                              <p:pRg st="4" end="4"/>
                                            </p:txEl>
                                          </p:spTgt>
                                        </p:tgtEl>
                                        <p:attrNameLst>
                                          <p:attrName>style.visibility</p:attrName>
                                        </p:attrNameLst>
                                      </p:cBhvr>
                                      <p:to>
                                        <p:strVal val="visible"/>
                                      </p:to>
                                    </p:set>
                                    <p:animEffect transition="in" filter="fade">
                                      <p:cBhvr>
                                        <p:cTn id="27" dur="1000"/>
                                        <p:tgtEl>
                                          <p:spTgt spid="2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title"/>
          </p:nvPr>
        </p:nvSpPr>
        <p:spPr>
          <a:xfrm>
            <a:off x="729450" y="8438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Key Terms</a:t>
            </a:r>
            <a:endParaRPr sz="3000"/>
          </a:p>
        </p:txBody>
      </p:sp>
      <p:sp>
        <p:nvSpPr>
          <p:cNvPr id="208" name="Google Shape;208;p30"/>
          <p:cNvSpPr txBox="1">
            <a:spLocks noGrp="1"/>
          </p:cNvSpPr>
          <p:nvPr>
            <p:ph type="body" idx="1"/>
          </p:nvPr>
        </p:nvSpPr>
        <p:spPr>
          <a:xfrm>
            <a:off x="412225" y="1593950"/>
            <a:ext cx="8506800" cy="458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000000"/>
                </a:solidFill>
              </a:rPr>
              <a:t>Gross Pay</a:t>
            </a:r>
            <a:r>
              <a:rPr lang="en" sz="2800">
                <a:solidFill>
                  <a:srgbClr val="000000"/>
                </a:solidFill>
              </a:rPr>
              <a:t> - total pay </a:t>
            </a:r>
            <a:r>
              <a:rPr lang="en" sz="2800" i="1" u="sng">
                <a:solidFill>
                  <a:srgbClr val="000000"/>
                </a:solidFill>
              </a:rPr>
              <a:t>without</a:t>
            </a:r>
            <a:r>
              <a:rPr lang="en" sz="2800">
                <a:solidFill>
                  <a:srgbClr val="000000"/>
                </a:solidFill>
              </a:rPr>
              <a:t> 							</a:t>
            </a:r>
            <a:endParaRPr sz="2800">
              <a:solidFill>
                <a:srgbClr val="000000"/>
              </a:solidFill>
            </a:endParaRPr>
          </a:p>
          <a:p>
            <a:pPr marL="1371600" lvl="0" indent="457200" algn="l" rtl="0">
              <a:spcBef>
                <a:spcPts val="1600"/>
              </a:spcBef>
              <a:spcAft>
                <a:spcPts val="0"/>
              </a:spcAft>
              <a:buNone/>
            </a:pPr>
            <a:r>
              <a:rPr lang="en" sz="2800">
                <a:solidFill>
                  <a:srgbClr val="000000"/>
                </a:solidFill>
              </a:rPr>
              <a:t>anything taken out</a:t>
            </a:r>
            <a:endParaRPr sz="2800">
              <a:solidFill>
                <a:srgbClr val="000000"/>
              </a:solidFill>
            </a:endParaRPr>
          </a:p>
          <a:p>
            <a:pPr marL="1371600" lvl="0" indent="457200" algn="l" rtl="0">
              <a:spcBef>
                <a:spcPts val="1600"/>
              </a:spcBef>
              <a:spcAft>
                <a:spcPts val="0"/>
              </a:spcAft>
              <a:buNone/>
            </a:pPr>
            <a:r>
              <a:rPr lang="en" sz="2800" i="1">
                <a:solidFill>
                  <a:srgbClr val="980000"/>
                </a:solidFill>
              </a:rPr>
              <a:t>Looks good</a:t>
            </a:r>
            <a:endParaRPr sz="2800">
              <a:solidFill>
                <a:srgbClr val="000000"/>
              </a:solidFill>
            </a:endParaRPr>
          </a:p>
          <a:p>
            <a:pPr marL="0" lvl="0" indent="0" algn="l" rtl="0">
              <a:spcBef>
                <a:spcPts val="1600"/>
              </a:spcBef>
              <a:spcAft>
                <a:spcPts val="0"/>
              </a:spcAft>
              <a:buNone/>
            </a:pPr>
            <a:r>
              <a:rPr lang="en" sz="2800" b="1">
                <a:solidFill>
                  <a:srgbClr val="000000"/>
                </a:solidFill>
              </a:rPr>
              <a:t>Net Pay</a:t>
            </a:r>
            <a:r>
              <a:rPr lang="en" sz="2800">
                <a:solidFill>
                  <a:srgbClr val="000000"/>
                </a:solidFill>
              </a:rPr>
              <a:t> - pay </a:t>
            </a:r>
            <a:r>
              <a:rPr lang="en" sz="2800" i="1" u="sng">
                <a:solidFill>
                  <a:srgbClr val="000000"/>
                </a:solidFill>
              </a:rPr>
              <a:t>after</a:t>
            </a:r>
            <a:r>
              <a:rPr lang="en" sz="2800">
                <a:solidFill>
                  <a:srgbClr val="000000"/>
                </a:solidFill>
              </a:rPr>
              <a:t> everything is 							</a:t>
            </a:r>
            <a:endParaRPr sz="2800">
              <a:solidFill>
                <a:srgbClr val="000000"/>
              </a:solidFill>
            </a:endParaRPr>
          </a:p>
          <a:p>
            <a:pPr marL="914400" lvl="0" indent="457200" algn="l" rtl="0">
              <a:spcBef>
                <a:spcPts val="1600"/>
              </a:spcBef>
              <a:spcAft>
                <a:spcPts val="0"/>
              </a:spcAft>
              <a:buNone/>
            </a:pPr>
            <a:r>
              <a:rPr lang="en" sz="2800">
                <a:solidFill>
                  <a:srgbClr val="000000"/>
                </a:solidFill>
              </a:rPr>
              <a:t>  taken out</a:t>
            </a:r>
            <a:endParaRPr sz="2800">
              <a:solidFill>
                <a:srgbClr val="000000"/>
              </a:solidFill>
            </a:endParaRPr>
          </a:p>
          <a:p>
            <a:pPr marL="1371600" lvl="0" indent="0" algn="l" rtl="0">
              <a:spcBef>
                <a:spcPts val="1600"/>
              </a:spcBef>
              <a:spcAft>
                <a:spcPts val="0"/>
              </a:spcAft>
              <a:buNone/>
            </a:pPr>
            <a:r>
              <a:rPr lang="en" sz="2800" i="1">
                <a:solidFill>
                  <a:srgbClr val="980000"/>
                </a:solidFill>
              </a:rPr>
              <a:t>     Doesn’t look so hot</a:t>
            </a:r>
            <a:endParaRPr sz="2800">
              <a:solidFill>
                <a:srgbClr val="000000"/>
              </a:solidFill>
            </a:endParaRPr>
          </a:p>
          <a:p>
            <a:pPr marL="0" lvl="0" indent="0" algn="l" rtl="0">
              <a:spcBef>
                <a:spcPts val="1600"/>
              </a:spcBef>
              <a:spcAft>
                <a:spcPts val="1600"/>
              </a:spcAft>
              <a:buNone/>
            </a:pPr>
            <a:endParaRPr sz="2800">
              <a:solidFill>
                <a:srgbClr val="000000"/>
              </a:solidFill>
            </a:endParaRPr>
          </a:p>
        </p:txBody>
      </p:sp>
      <p:pic>
        <p:nvPicPr>
          <p:cNvPr id="209" name="Google Shape;209;p30"/>
          <p:cNvPicPr preferRelativeResize="0"/>
          <p:nvPr/>
        </p:nvPicPr>
        <p:blipFill>
          <a:blip r:embed="rId3">
            <a:alphaModFix/>
          </a:blip>
          <a:stretch>
            <a:fillRect/>
          </a:stretch>
        </p:blipFill>
        <p:spPr>
          <a:xfrm>
            <a:off x="5707250" y="3558650"/>
            <a:ext cx="2619900" cy="2619900"/>
          </a:xfrm>
          <a:prstGeom prst="rect">
            <a:avLst/>
          </a:prstGeom>
          <a:noFill/>
          <a:ln>
            <a:noFill/>
          </a:ln>
        </p:spPr>
      </p:pic>
      <p:pic>
        <p:nvPicPr>
          <p:cNvPr id="210" name="Google Shape;210;p30"/>
          <p:cNvPicPr preferRelativeResize="0"/>
          <p:nvPr/>
        </p:nvPicPr>
        <p:blipFill>
          <a:blip r:embed="rId4">
            <a:alphaModFix/>
          </a:blip>
          <a:stretch>
            <a:fillRect/>
          </a:stretch>
        </p:blipFill>
        <p:spPr>
          <a:xfrm>
            <a:off x="6048975" y="1333175"/>
            <a:ext cx="1936452" cy="19364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animEffect transition="in" filter="fade">
                                      <p:cBhvr>
                                        <p:cTn id="7" dur="1000"/>
                                        <p:tgtEl>
                                          <p:spTgt spid="2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xEl>
                                              <p:pRg st="1" end="1"/>
                                            </p:txEl>
                                          </p:spTgt>
                                        </p:tgtEl>
                                        <p:attrNameLst>
                                          <p:attrName>style.visibility</p:attrName>
                                        </p:attrNameLst>
                                      </p:cBhvr>
                                      <p:to>
                                        <p:strVal val="visible"/>
                                      </p:to>
                                    </p:set>
                                    <p:animEffect transition="in" filter="fade">
                                      <p:cBhvr>
                                        <p:cTn id="12" dur="1000"/>
                                        <p:tgtEl>
                                          <p:spTgt spid="2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xEl>
                                              <p:pRg st="2" end="2"/>
                                            </p:txEl>
                                          </p:spTgt>
                                        </p:tgtEl>
                                        <p:attrNameLst>
                                          <p:attrName>style.visibility</p:attrName>
                                        </p:attrNameLst>
                                      </p:cBhvr>
                                      <p:to>
                                        <p:strVal val="visible"/>
                                      </p:to>
                                    </p:set>
                                    <p:animEffect transition="in" filter="fade">
                                      <p:cBhvr>
                                        <p:cTn id="17" dur="1000"/>
                                        <p:tgtEl>
                                          <p:spTgt spid="2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8">
                                            <p:txEl>
                                              <p:pRg st="3" end="3"/>
                                            </p:txEl>
                                          </p:spTgt>
                                        </p:tgtEl>
                                        <p:attrNameLst>
                                          <p:attrName>style.visibility</p:attrName>
                                        </p:attrNameLst>
                                      </p:cBhvr>
                                      <p:to>
                                        <p:strVal val="visible"/>
                                      </p:to>
                                    </p:set>
                                    <p:animEffect transition="in" filter="fade">
                                      <p:cBhvr>
                                        <p:cTn id="22" dur="1000"/>
                                        <p:tgtEl>
                                          <p:spTgt spid="2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8">
                                            <p:txEl>
                                              <p:pRg st="4" end="4"/>
                                            </p:txEl>
                                          </p:spTgt>
                                        </p:tgtEl>
                                        <p:attrNameLst>
                                          <p:attrName>style.visibility</p:attrName>
                                        </p:attrNameLst>
                                      </p:cBhvr>
                                      <p:to>
                                        <p:strVal val="visible"/>
                                      </p:to>
                                    </p:set>
                                    <p:animEffect transition="in" filter="fade">
                                      <p:cBhvr>
                                        <p:cTn id="27" dur="1000"/>
                                        <p:tgtEl>
                                          <p:spTgt spid="2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8">
                                            <p:txEl>
                                              <p:pRg st="5" end="5"/>
                                            </p:txEl>
                                          </p:spTgt>
                                        </p:tgtEl>
                                        <p:attrNameLst>
                                          <p:attrName>style.visibility</p:attrName>
                                        </p:attrNameLst>
                                      </p:cBhvr>
                                      <p:to>
                                        <p:strVal val="visible"/>
                                      </p:to>
                                    </p:set>
                                    <p:animEffect transition="in" filter="fade">
                                      <p:cBhvr>
                                        <p:cTn id="32" dur="1000"/>
                                        <p:tgtEl>
                                          <p:spTgt spid="20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8">
                                            <p:txEl>
                                              <p:pRg st="6" end="6"/>
                                            </p:txEl>
                                          </p:spTgt>
                                        </p:tgtEl>
                                        <p:attrNameLst>
                                          <p:attrName>style.visibility</p:attrName>
                                        </p:attrNameLst>
                                      </p:cBhvr>
                                      <p:to>
                                        <p:strVal val="visible"/>
                                      </p:to>
                                    </p:set>
                                    <p:animEffect transition="in" filter="fade">
                                      <p:cBhvr>
                                        <p:cTn id="37" dur="1000"/>
                                        <p:tgtEl>
                                          <p:spTgt spid="2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729450" y="767600"/>
            <a:ext cx="76884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Example 1</a:t>
            </a:r>
            <a:endParaRPr sz="3000"/>
          </a:p>
        </p:txBody>
      </p:sp>
      <p:sp>
        <p:nvSpPr>
          <p:cNvPr id="216" name="Google Shape;216;p31"/>
          <p:cNvSpPr txBox="1"/>
          <p:nvPr/>
        </p:nvSpPr>
        <p:spPr>
          <a:xfrm>
            <a:off x="422700" y="1547725"/>
            <a:ext cx="8606700" cy="2336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000"/>
              </a:spcAft>
              <a:buNone/>
            </a:pPr>
            <a:r>
              <a:rPr lang="en" sz="2500">
                <a:latin typeface="Lato"/>
                <a:ea typeface="Lato"/>
                <a:cs typeface="Lato"/>
                <a:sym typeface="Lato"/>
              </a:rPr>
              <a:t>Christina is paid biweekly. Her annual salary is $37,500. </a:t>
            </a:r>
            <a:r>
              <a:rPr lang="en" sz="2500" b="1">
                <a:latin typeface="Lato"/>
                <a:ea typeface="Lato"/>
                <a:cs typeface="Lato"/>
                <a:sym typeface="Lato"/>
              </a:rPr>
              <a:t>What is her biweekly salary</a:t>
            </a:r>
            <a:r>
              <a:rPr lang="en" sz="2500">
                <a:latin typeface="Lato"/>
                <a:ea typeface="Lato"/>
                <a:cs typeface="Lato"/>
                <a:sym typeface="Lato"/>
              </a:rPr>
              <a:t>, </a:t>
            </a:r>
            <a:r>
              <a:rPr lang="en" sz="2500" i="1">
                <a:latin typeface="Lato"/>
                <a:ea typeface="Lato"/>
                <a:cs typeface="Lato"/>
                <a:sym typeface="Lato"/>
              </a:rPr>
              <a:t>rounded to the nearest cent</a:t>
            </a:r>
            <a:r>
              <a:rPr lang="en" sz="2500">
                <a:latin typeface="Lato"/>
                <a:ea typeface="Lato"/>
                <a:cs typeface="Lato"/>
                <a:sym typeface="Lato"/>
              </a:rPr>
              <a:t>?</a:t>
            </a:r>
            <a:endParaRPr sz="25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a:spLocks noGrp="1"/>
          </p:cNvSpPr>
          <p:nvPr>
            <p:ph type="title"/>
          </p:nvPr>
        </p:nvSpPr>
        <p:spPr>
          <a:xfrm>
            <a:off x="729450" y="767600"/>
            <a:ext cx="76884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Example 2</a:t>
            </a:r>
            <a:endParaRPr sz="3000"/>
          </a:p>
        </p:txBody>
      </p:sp>
      <p:sp>
        <p:nvSpPr>
          <p:cNvPr id="222" name="Google Shape;222;p32"/>
          <p:cNvSpPr txBox="1"/>
          <p:nvPr/>
        </p:nvSpPr>
        <p:spPr>
          <a:xfrm>
            <a:off x="549625" y="1852550"/>
            <a:ext cx="8429700" cy="166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500">
                <a:latin typeface="Lato"/>
                <a:ea typeface="Lato"/>
                <a:cs typeface="Lato"/>
                <a:sym typeface="Lato"/>
              </a:rPr>
              <a:t>Manny is paid semimonthly. His semimonthly salary is $1,239. What is his annual salary?</a:t>
            </a:r>
            <a:endParaRPr sz="2500">
              <a:latin typeface="Lato"/>
              <a:ea typeface="Lato"/>
              <a:cs typeface="Lato"/>
              <a:sym typeface="Lato"/>
            </a:endParaRPr>
          </a:p>
          <a:p>
            <a:pPr marL="0" lvl="0" indent="0" algn="l" rtl="0">
              <a:lnSpc>
                <a:spcPct val="115000"/>
              </a:lnSpc>
              <a:spcBef>
                <a:spcPts val="1000"/>
              </a:spcBef>
              <a:spcAft>
                <a:spcPts val="1000"/>
              </a:spcAft>
              <a:buNone/>
            </a:pPr>
            <a:r>
              <a:rPr lang="en" sz="2500">
                <a:latin typeface="Lato"/>
                <a:ea typeface="Lato"/>
                <a:cs typeface="Lato"/>
                <a:sym typeface="Lato"/>
              </a:rPr>
              <a:t>                </a:t>
            </a:r>
            <a:endParaRPr sz="25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title"/>
          </p:nvPr>
        </p:nvSpPr>
        <p:spPr>
          <a:xfrm>
            <a:off x="729450" y="767600"/>
            <a:ext cx="76884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Example 3</a:t>
            </a:r>
            <a:endParaRPr sz="3000"/>
          </a:p>
        </p:txBody>
      </p:sp>
      <p:sp>
        <p:nvSpPr>
          <p:cNvPr id="228" name="Google Shape;228;p33"/>
          <p:cNvSpPr txBox="1"/>
          <p:nvPr/>
        </p:nvSpPr>
        <p:spPr>
          <a:xfrm>
            <a:off x="270300" y="1623925"/>
            <a:ext cx="8606700" cy="174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000"/>
              </a:spcAft>
              <a:buNone/>
            </a:pPr>
            <a:r>
              <a:rPr lang="en" sz="2500">
                <a:latin typeface="Lato"/>
                <a:ea typeface="Lato"/>
                <a:cs typeface="Lato"/>
                <a:sym typeface="Lato"/>
              </a:rPr>
              <a:t>Maureen works at a local Chicken King restaurant. Her regular hourly wage is $9.70. If she regularly works 40 hours per week, what is her regular pay?</a:t>
            </a:r>
            <a:endParaRPr sz="2500">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751</Words>
  <Application>Microsoft Office PowerPoint</Application>
  <PresentationFormat>On-screen Show (4:3)</PresentationFormat>
  <Paragraphs>64</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Raleway</vt:lpstr>
      <vt:lpstr>Lato</vt:lpstr>
      <vt:lpstr>Streamline</vt:lpstr>
      <vt:lpstr>Office Theme</vt:lpstr>
      <vt:lpstr>PowerPoint Presentation</vt:lpstr>
      <vt:lpstr>6-2 Pay Periods and Hourly Rates </vt:lpstr>
      <vt:lpstr>Key Terms</vt:lpstr>
      <vt:lpstr>Key Terms</vt:lpstr>
      <vt:lpstr>Key Terms</vt:lpstr>
      <vt:lpstr>Key Terms</vt:lpstr>
      <vt:lpstr>Example 1</vt:lpstr>
      <vt:lpstr>Example 2</vt:lpstr>
      <vt:lpstr>Example 3</vt:lpstr>
      <vt:lpstr>Example 4</vt:lpstr>
      <vt:lpstr>Example 5</vt:lpstr>
      <vt:lpstr>Example 6</vt:lpstr>
      <vt:lpstr>6-3 Commissions, Royalties &amp; Piecework Pay</vt:lpstr>
      <vt:lpstr>Key Terms</vt:lpstr>
      <vt:lpstr>Example 1</vt:lpstr>
      <vt:lpstr>Example 2</vt:lpstr>
      <vt:lpstr>Example 3</vt:lpstr>
      <vt:lpstr>Example 4</vt:lpstr>
      <vt:lpstr>Example 5</vt:lpstr>
      <vt:lpstr>Example 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Brown</dc:creator>
  <cp:lastModifiedBy>Kristin Brown</cp:lastModifiedBy>
  <cp:revision>1</cp:revision>
  <dcterms:modified xsi:type="dcterms:W3CDTF">2018-10-16T17:24:01Z</dcterms:modified>
</cp:coreProperties>
</file>