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535BB"/>
    <a:srgbClr val="99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5" autoAdjust="0"/>
    <p:restoredTop sz="94660"/>
  </p:normalViewPr>
  <p:slideViewPr>
    <p:cSldViewPr>
      <p:cViewPr varScale="1">
        <p:scale>
          <a:sx n="109" d="100"/>
          <a:sy n="109" d="100"/>
        </p:scale>
        <p:origin x="19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F77A593-3565-480A-A070-B67FAD37E5C0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5E4F69-D106-4A31-838E-95FA98517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35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E4F69-D106-4A31-838E-95FA98517A7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E4F69-D106-4A31-838E-95FA98517A7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30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E4F69-D106-4A31-838E-95FA98517A7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1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EC40-C425-4C3F-BEDB-B81AB5FA7F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DB42-2279-498D-ABDC-EA66733EDD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0EFD-2E63-4881-9C20-AE49BBFC5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551CF-942C-4AE4-A258-AC071920C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FE00F-BA74-4194-80A0-4FC71F9E6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2B0C2-4BC1-4C0C-8159-551BB7D91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D7A4-32F0-421A-BC79-123E9BF9F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FA2E1-9782-4953-B8D8-1A51CB505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6CE45-52E8-4B1E-8FFF-9DD91A993B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9F1F3-E77F-46B4-B1D4-94C6EE9A5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6907-B083-4EEF-B162-F93869D93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8B3E7E-B839-45D8-BFB2-6536FFC9E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59"/>
          <p:cNvSpPr>
            <a:spLocks noChangeArrowheads="1" noChangeShapeType="1" noTextEdit="1"/>
          </p:cNvSpPr>
          <p:nvPr/>
        </p:nvSpPr>
        <p:spPr bwMode="auto">
          <a:xfrm rot="20838228">
            <a:off x="106139" y="645041"/>
            <a:ext cx="1237855" cy="7055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Bellwork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14338" name="WordArt 60"/>
          <p:cNvSpPr>
            <a:spLocks noChangeArrowheads="1" noChangeShapeType="1" noTextEdit="1"/>
          </p:cNvSpPr>
          <p:nvPr/>
        </p:nvSpPr>
        <p:spPr bwMode="auto">
          <a:xfrm>
            <a:off x="2514600" y="12700"/>
            <a:ext cx="17653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Have Out:</a:t>
            </a:r>
          </a:p>
        </p:txBody>
      </p:sp>
      <p:sp>
        <p:nvSpPr>
          <p:cNvPr id="14339" name="WordArt 61"/>
          <p:cNvSpPr>
            <a:spLocks noChangeArrowheads="1" noChangeShapeType="1" noTextEdit="1"/>
          </p:cNvSpPr>
          <p:nvPr/>
        </p:nvSpPr>
        <p:spPr bwMode="auto">
          <a:xfrm>
            <a:off x="25400" y="25400"/>
            <a:ext cx="20447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Module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 Day </a:t>
            </a: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4340" name="Text Box 62"/>
          <p:cNvSpPr txBox="1">
            <a:spLocks noChangeArrowheads="1"/>
          </p:cNvSpPr>
          <p:nvPr/>
        </p:nvSpPr>
        <p:spPr bwMode="auto">
          <a:xfrm>
            <a:off x="4343400" y="-92075"/>
            <a:ext cx="480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Homework, red pen, assignment sheet, highlighter, module, GP NB</a:t>
            </a:r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1403350" y="435864"/>
            <a:ext cx="78930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000" dirty="0"/>
              <a:t>The following graph represents the </a:t>
            </a:r>
            <a:r>
              <a:rPr lang="en-US" sz="2000" dirty="0" smtClean="0"/>
              <a:t>net worth (in millions of dollars) of instasnap.com over a 10-year period beginning in 2000. </a:t>
            </a:r>
            <a:r>
              <a:rPr lang="en-US" sz="2000" dirty="0"/>
              <a:t>Answer the following: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4409669" y="1143000"/>
            <a:ext cx="5260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1.  Is </a:t>
            </a:r>
            <a:r>
              <a:rPr lang="en-US" sz="1800" dirty="0"/>
              <a:t>this a function? Explain your reasoning within the context of the problem. 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18" name="Text Box 62"/>
          <p:cNvSpPr txBox="1">
            <a:spLocks noChangeArrowheads="1"/>
          </p:cNvSpPr>
          <p:nvPr/>
        </p:nvSpPr>
        <p:spPr bwMode="auto">
          <a:xfrm>
            <a:off x="4422403" y="1856232"/>
            <a:ext cx="50751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2. </a:t>
            </a:r>
            <a:r>
              <a:rPr lang="en-US" sz="1800" dirty="0"/>
              <a:t>What are the maximum and minimum values? What do they mean in context?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4412717" y="3392269"/>
            <a:ext cx="48105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4. </a:t>
            </a:r>
            <a:r>
              <a:rPr lang="en-US" sz="1800" dirty="0"/>
              <a:t>Identify the range and explain what it means within the context of the problem. 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4422648" y="2590800"/>
            <a:ext cx="49309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3. </a:t>
            </a:r>
            <a:r>
              <a:rPr lang="en-US" sz="1800" dirty="0"/>
              <a:t>Identify the </a:t>
            </a:r>
            <a:r>
              <a:rPr lang="en-US" sz="1800" dirty="0" smtClean="0"/>
              <a:t>domain </a:t>
            </a:r>
            <a:r>
              <a:rPr lang="en-US" sz="1800" dirty="0"/>
              <a:t>and explain what it means </a:t>
            </a:r>
            <a:r>
              <a:rPr lang="en-US" sz="1800" dirty="0" smtClean="0"/>
              <a:t>within the context of the </a:t>
            </a:r>
            <a:r>
              <a:rPr lang="en-US" sz="1800" dirty="0"/>
              <a:t>problem. 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2971800" y="6336268"/>
            <a:ext cx="65341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7. Describe the context of the situation on the interval [4, 7].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4419600" y="4308396"/>
            <a:ext cx="48135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5. </a:t>
            </a:r>
            <a:r>
              <a:rPr lang="en-US" sz="1800" dirty="0"/>
              <a:t>What </a:t>
            </a:r>
            <a:r>
              <a:rPr lang="en-US" sz="1800" dirty="0" smtClean="0"/>
              <a:t>is </a:t>
            </a:r>
            <a:r>
              <a:rPr lang="en-US" sz="1800" dirty="0"/>
              <a:t>the </a:t>
            </a:r>
            <a:r>
              <a:rPr lang="en-US" sz="1800" dirty="0" smtClean="0"/>
              <a:t>y-intercept? </a:t>
            </a:r>
            <a:r>
              <a:rPr lang="en-US" sz="1800" dirty="0"/>
              <a:t>What </a:t>
            </a:r>
            <a:r>
              <a:rPr lang="en-US" sz="1800" dirty="0" smtClean="0"/>
              <a:t>does it </a:t>
            </a:r>
            <a:r>
              <a:rPr lang="en-US" sz="1800" dirty="0"/>
              <a:t>mean in context?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13" y="1930021"/>
            <a:ext cx="4111887" cy="4089779"/>
          </a:xfrm>
          <a:prstGeom prst="rect">
            <a:avLst/>
          </a:prstGeom>
        </p:spPr>
      </p:pic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4419600" y="5208629"/>
            <a:ext cx="472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6. Which interval has the greatest rate of change</a:t>
            </a:r>
            <a:r>
              <a:rPr lang="en-US" sz="1800" dirty="0"/>
              <a:t>? Explain your </a:t>
            </a:r>
            <a:r>
              <a:rPr lang="en-US" sz="1800" dirty="0" smtClean="0"/>
              <a:t>reasoning in context. 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26" name="Text Box 62"/>
          <p:cNvSpPr txBox="1">
            <a:spLocks noChangeArrowheads="1"/>
          </p:cNvSpPr>
          <p:nvPr/>
        </p:nvSpPr>
        <p:spPr bwMode="auto">
          <a:xfrm>
            <a:off x="609600" y="5772090"/>
            <a:ext cx="33929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# of years</a:t>
            </a:r>
            <a:endParaRPr lang="en-US" altLang="en-US" sz="2000" dirty="0">
              <a:solidFill>
                <a:srgbClr val="99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62"/>
          <p:cNvSpPr txBox="1">
            <a:spLocks noChangeArrowheads="1"/>
          </p:cNvSpPr>
          <p:nvPr/>
        </p:nvSpPr>
        <p:spPr bwMode="auto">
          <a:xfrm rot="16200000">
            <a:off x="-1952387" y="3743502"/>
            <a:ext cx="41524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 worth (in millions)</a:t>
            </a:r>
            <a:endParaRPr lang="en-US" altLang="en-US" sz="2000" dirty="0">
              <a:solidFill>
                <a:srgbClr val="99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4782006" y="533400"/>
            <a:ext cx="436199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Yes this is a function because there can only be a single amount of net worth at any given time.  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17" name="Group 33"/>
          <p:cNvGrpSpPr>
            <a:grpSpLocks/>
          </p:cNvGrpSpPr>
          <p:nvPr/>
        </p:nvGrpSpPr>
        <p:grpSpPr bwMode="auto">
          <a:xfrm>
            <a:off x="4343400" y="533400"/>
            <a:ext cx="609600" cy="457200"/>
            <a:chOff x="663" y="2784"/>
            <a:chExt cx="384" cy="288"/>
          </a:xfrm>
        </p:grpSpPr>
        <p:sp>
          <p:nvSpPr>
            <p:cNvPr id="18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21" name="Group 33"/>
          <p:cNvGrpSpPr>
            <a:grpSpLocks/>
          </p:cNvGrpSpPr>
          <p:nvPr/>
        </p:nvGrpSpPr>
        <p:grpSpPr bwMode="auto">
          <a:xfrm>
            <a:off x="8458200" y="838200"/>
            <a:ext cx="609600" cy="457200"/>
            <a:chOff x="663" y="2784"/>
            <a:chExt cx="384" cy="288"/>
          </a:xfrm>
        </p:grpSpPr>
        <p:sp>
          <p:nvSpPr>
            <p:cNvPr id="22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24" name="Text Box 62"/>
          <p:cNvSpPr txBox="1">
            <a:spLocks noChangeArrowheads="1"/>
          </p:cNvSpPr>
          <p:nvPr/>
        </p:nvSpPr>
        <p:spPr bwMode="auto">
          <a:xfrm>
            <a:off x="4419600" y="2514600"/>
            <a:ext cx="5105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</a:rPr>
              <a:t>The maximum is 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a net worth of 13 million dollars in 2007. 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25" name="Group 33"/>
          <p:cNvGrpSpPr>
            <a:grpSpLocks/>
          </p:cNvGrpSpPr>
          <p:nvPr/>
        </p:nvGrpSpPr>
        <p:grpSpPr bwMode="auto">
          <a:xfrm>
            <a:off x="7558088" y="2841129"/>
            <a:ext cx="609600" cy="457200"/>
            <a:chOff x="663" y="2784"/>
            <a:chExt cx="384" cy="288"/>
          </a:xfrm>
        </p:grpSpPr>
        <p:sp>
          <p:nvSpPr>
            <p:cNvPr id="26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28" name="Text Box 62"/>
          <p:cNvSpPr txBox="1">
            <a:spLocks noChangeArrowheads="1"/>
          </p:cNvSpPr>
          <p:nvPr/>
        </p:nvSpPr>
        <p:spPr bwMode="auto">
          <a:xfrm>
            <a:off x="4456851" y="3276464"/>
            <a:ext cx="5105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</a:rPr>
              <a:t>The 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minimum </a:t>
            </a: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</a:rPr>
              <a:t>is 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NEGATIVE 3 million dollars in 2010 (this means they are bankrupt and OWE money!)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29" name="Group 33"/>
          <p:cNvGrpSpPr>
            <a:grpSpLocks/>
          </p:cNvGrpSpPr>
          <p:nvPr/>
        </p:nvGrpSpPr>
        <p:grpSpPr bwMode="auto">
          <a:xfrm>
            <a:off x="8396288" y="2919428"/>
            <a:ext cx="609600" cy="457200"/>
            <a:chOff x="663" y="2784"/>
            <a:chExt cx="384" cy="288"/>
          </a:xfrm>
        </p:grpSpPr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32" name="Text Box 62"/>
          <p:cNvSpPr txBox="1">
            <a:spLocks noChangeArrowheads="1"/>
          </p:cNvSpPr>
          <p:nvPr/>
        </p:nvSpPr>
        <p:spPr bwMode="auto">
          <a:xfrm>
            <a:off x="212465" y="4693266"/>
            <a:ext cx="5105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</a:rPr>
              <a:t>Domain is 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[0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, 10] </a:t>
            </a: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or {x| 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0 </a:t>
            </a:r>
            <a:r>
              <a:rPr lang="en-US" altLang="en-US" sz="2200" dirty="0" smtClean="0">
                <a:solidFill>
                  <a:srgbClr val="0535BB"/>
                </a:solidFill>
                <a:sym typeface="Symbol" pitchFamily="18" charset="2"/>
              </a:rPr>
              <a:t>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x </a:t>
            </a:r>
            <a:r>
              <a:rPr lang="en-US" altLang="en-US" sz="2200" dirty="0">
                <a:solidFill>
                  <a:srgbClr val="0535BB"/>
                </a:solidFill>
                <a:sym typeface="Symbol" pitchFamily="18" charset="2"/>
              </a:rPr>
              <a:t></a:t>
            </a: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10}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 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33" name="Group 33"/>
          <p:cNvGrpSpPr>
            <a:grpSpLocks/>
          </p:cNvGrpSpPr>
          <p:nvPr/>
        </p:nvGrpSpPr>
        <p:grpSpPr bwMode="auto">
          <a:xfrm>
            <a:off x="4876800" y="4646612"/>
            <a:ext cx="609600" cy="457200"/>
            <a:chOff x="663" y="2784"/>
            <a:chExt cx="384" cy="288"/>
          </a:xfrm>
        </p:grpSpPr>
        <p:sp>
          <p:nvSpPr>
            <p:cNvPr id="34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36" name="Text Box 62"/>
          <p:cNvSpPr txBox="1">
            <a:spLocks noChangeArrowheads="1"/>
          </p:cNvSpPr>
          <p:nvPr/>
        </p:nvSpPr>
        <p:spPr bwMode="auto">
          <a:xfrm>
            <a:off x="228600" y="5088000"/>
            <a:ext cx="952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smtClean="0">
                <a:solidFill>
                  <a:srgbClr val="0535BB"/>
                </a:solidFill>
                <a:latin typeface="Comic Sans MS" pitchFamily="66" charset="0"/>
              </a:rPr>
              <a:t>The company is worth something during all years 2000-2010.</a:t>
            </a:r>
            <a:endParaRPr lang="en-US" altLang="en-US" sz="20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37" name="Group 33"/>
          <p:cNvGrpSpPr>
            <a:grpSpLocks/>
          </p:cNvGrpSpPr>
          <p:nvPr/>
        </p:nvGrpSpPr>
        <p:grpSpPr bwMode="auto">
          <a:xfrm>
            <a:off x="7724776" y="4954945"/>
            <a:ext cx="609600" cy="457200"/>
            <a:chOff x="663" y="2784"/>
            <a:chExt cx="384" cy="288"/>
          </a:xfrm>
        </p:grpSpPr>
        <p:sp>
          <p:nvSpPr>
            <p:cNvPr id="38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150592" y="5736137"/>
            <a:ext cx="91458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Range </a:t>
            </a: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</a:rPr>
              <a:t>is 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[-3000000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, 13000000] </a:t>
            </a: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or 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{y| </a:t>
            </a: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</a:rPr>
              <a:t>-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3,000,000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200" dirty="0" smtClean="0">
                <a:solidFill>
                  <a:srgbClr val="0535BB"/>
                </a:solidFill>
                <a:sym typeface="Symbol" pitchFamily="18" charset="2"/>
              </a:rPr>
              <a:t>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 y </a:t>
            </a:r>
            <a:r>
              <a:rPr lang="en-US" altLang="en-US" sz="2200" dirty="0">
                <a:solidFill>
                  <a:srgbClr val="0535BB"/>
                </a:solidFill>
                <a:sym typeface="Symbol" pitchFamily="18" charset="2"/>
              </a:rPr>
              <a:t></a:t>
            </a:r>
            <a:r>
              <a:rPr lang="en-US" altLang="en-US" sz="2200" dirty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13,000,000}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 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41" name="Group 33"/>
          <p:cNvGrpSpPr>
            <a:grpSpLocks/>
          </p:cNvGrpSpPr>
          <p:nvPr/>
        </p:nvGrpSpPr>
        <p:grpSpPr bwMode="auto">
          <a:xfrm>
            <a:off x="8535301" y="5389903"/>
            <a:ext cx="633413" cy="457200"/>
            <a:chOff x="2760" y="2251"/>
            <a:chExt cx="399" cy="288"/>
          </a:xfrm>
        </p:grpSpPr>
        <p:sp>
          <p:nvSpPr>
            <p:cNvPr id="42" name="Oval 34"/>
            <p:cNvSpPr>
              <a:spLocks noChangeArrowheads="1"/>
            </p:cNvSpPr>
            <p:nvPr/>
          </p:nvSpPr>
          <p:spPr bwMode="auto">
            <a:xfrm>
              <a:off x="2760" y="2251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2775" y="2271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150592" y="6115569"/>
            <a:ext cx="89934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The company is worth anywhere between -3 million and 13 million dollars in the ten year period.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45" name="Group 33"/>
          <p:cNvGrpSpPr>
            <a:grpSpLocks/>
          </p:cNvGrpSpPr>
          <p:nvPr/>
        </p:nvGrpSpPr>
        <p:grpSpPr bwMode="auto">
          <a:xfrm>
            <a:off x="4761450" y="6435490"/>
            <a:ext cx="609600" cy="457200"/>
            <a:chOff x="663" y="2784"/>
            <a:chExt cx="384" cy="288"/>
          </a:xfrm>
        </p:grpSpPr>
        <p:sp>
          <p:nvSpPr>
            <p:cNvPr id="46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13" y="62707"/>
            <a:ext cx="4111887" cy="4089779"/>
          </a:xfrm>
          <a:prstGeom prst="rect">
            <a:avLst/>
          </a:prstGeom>
        </p:spPr>
      </p:pic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685800" y="3904776"/>
            <a:ext cx="33929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# of years</a:t>
            </a:r>
            <a:endParaRPr lang="en-US" altLang="en-US" sz="2000" dirty="0">
              <a:solidFill>
                <a:srgbClr val="99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62"/>
          <p:cNvSpPr txBox="1">
            <a:spLocks noChangeArrowheads="1"/>
          </p:cNvSpPr>
          <p:nvPr/>
        </p:nvSpPr>
        <p:spPr bwMode="auto">
          <a:xfrm rot="16200000">
            <a:off x="-1876187" y="1876188"/>
            <a:ext cx="41524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 worth (in millions)</a:t>
            </a:r>
            <a:endParaRPr lang="en-US" altLang="en-US" sz="2000" dirty="0">
              <a:solidFill>
                <a:srgbClr val="99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62"/>
          <p:cNvSpPr txBox="1">
            <a:spLocks noChangeArrowheads="1"/>
          </p:cNvSpPr>
          <p:nvPr/>
        </p:nvSpPr>
        <p:spPr bwMode="auto">
          <a:xfrm>
            <a:off x="4409669" y="-76200"/>
            <a:ext cx="5260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1.  Is </a:t>
            </a:r>
            <a:r>
              <a:rPr lang="en-US" sz="1800" dirty="0"/>
              <a:t>this a function? Explain your reasoning within the context of the problem. 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53" name="Text Box 62"/>
          <p:cNvSpPr txBox="1">
            <a:spLocks noChangeArrowheads="1"/>
          </p:cNvSpPr>
          <p:nvPr/>
        </p:nvSpPr>
        <p:spPr bwMode="auto">
          <a:xfrm>
            <a:off x="4422403" y="1905000"/>
            <a:ext cx="50751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2. </a:t>
            </a:r>
            <a:r>
              <a:rPr lang="en-US" sz="1800" dirty="0"/>
              <a:t>What are the maximum and minimum values? What do they mean in context?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54" name="Text Box 62"/>
          <p:cNvSpPr txBox="1">
            <a:spLocks noChangeArrowheads="1"/>
          </p:cNvSpPr>
          <p:nvPr/>
        </p:nvSpPr>
        <p:spPr bwMode="auto">
          <a:xfrm>
            <a:off x="53373" y="5355769"/>
            <a:ext cx="85800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4. </a:t>
            </a:r>
            <a:r>
              <a:rPr lang="en-US" sz="1800" dirty="0"/>
              <a:t>Identify the range and explain what it means within the context of the problem. 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55" name="Text Box 62"/>
          <p:cNvSpPr txBox="1">
            <a:spLocks noChangeArrowheads="1"/>
          </p:cNvSpPr>
          <p:nvPr/>
        </p:nvSpPr>
        <p:spPr bwMode="auto">
          <a:xfrm>
            <a:off x="132614" y="4343400"/>
            <a:ext cx="87947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3. </a:t>
            </a:r>
            <a:r>
              <a:rPr lang="en-US" sz="1800" dirty="0"/>
              <a:t>Identify the </a:t>
            </a:r>
            <a:r>
              <a:rPr lang="en-US" sz="1800" dirty="0" smtClean="0"/>
              <a:t>domain </a:t>
            </a:r>
            <a:r>
              <a:rPr lang="en-US" sz="1800" dirty="0"/>
              <a:t>and explain what it means </a:t>
            </a:r>
            <a:r>
              <a:rPr lang="en-US" sz="1800" dirty="0" smtClean="0"/>
              <a:t>within the context of the </a:t>
            </a:r>
            <a:r>
              <a:rPr lang="en-US" sz="1800" dirty="0"/>
              <a:t>problem. 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grpSp>
        <p:nvGrpSpPr>
          <p:cNvPr id="56" name="Group 33"/>
          <p:cNvGrpSpPr>
            <a:grpSpLocks/>
          </p:cNvGrpSpPr>
          <p:nvPr/>
        </p:nvGrpSpPr>
        <p:grpSpPr bwMode="auto">
          <a:xfrm>
            <a:off x="8189994" y="3969544"/>
            <a:ext cx="609600" cy="457200"/>
            <a:chOff x="663" y="2784"/>
            <a:chExt cx="384" cy="288"/>
          </a:xfrm>
        </p:grpSpPr>
        <p:sp>
          <p:nvSpPr>
            <p:cNvPr id="57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007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8" grpId="0"/>
      <p:bldP spid="32" grpId="0"/>
      <p:bldP spid="36" grpId="0"/>
      <p:bldP spid="40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4572001" y="2718656"/>
            <a:ext cx="4686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The greatest rate of change is on the interval (9</a:t>
            </a: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, 10].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48" name="Group 33"/>
          <p:cNvGrpSpPr>
            <a:grpSpLocks/>
          </p:cNvGrpSpPr>
          <p:nvPr/>
        </p:nvGrpSpPr>
        <p:grpSpPr bwMode="auto">
          <a:xfrm>
            <a:off x="8283131" y="3078842"/>
            <a:ext cx="609600" cy="457200"/>
            <a:chOff x="663" y="2784"/>
            <a:chExt cx="384" cy="288"/>
          </a:xfrm>
        </p:grpSpPr>
        <p:sp>
          <p:nvSpPr>
            <p:cNvPr id="49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51" name="Text Box 62"/>
          <p:cNvSpPr txBox="1">
            <a:spLocks noChangeArrowheads="1"/>
          </p:cNvSpPr>
          <p:nvPr/>
        </p:nvSpPr>
        <p:spPr bwMode="auto">
          <a:xfrm>
            <a:off x="323910" y="5337721"/>
            <a:ext cx="897249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From 2004-2005, the company’s net worth drops 2 million dollars.  From 2005-2006, the net worth doesn’t change.  From 2006-2007, the company’s net worth climbs 4 million.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52" name="Group 33"/>
          <p:cNvGrpSpPr>
            <a:grpSpLocks/>
          </p:cNvGrpSpPr>
          <p:nvPr/>
        </p:nvGrpSpPr>
        <p:grpSpPr bwMode="auto">
          <a:xfrm>
            <a:off x="8144115" y="4581654"/>
            <a:ext cx="609600" cy="457200"/>
            <a:chOff x="663" y="2784"/>
            <a:chExt cx="384" cy="288"/>
          </a:xfrm>
        </p:grpSpPr>
        <p:sp>
          <p:nvSpPr>
            <p:cNvPr id="53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55" name="Group 33"/>
          <p:cNvGrpSpPr>
            <a:grpSpLocks/>
          </p:cNvGrpSpPr>
          <p:nvPr/>
        </p:nvGrpSpPr>
        <p:grpSpPr bwMode="auto">
          <a:xfrm>
            <a:off x="8574098" y="5009724"/>
            <a:ext cx="609600" cy="457200"/>
            <a:chOff x="663" y="2784"/>
            <a:chExt cx="384" cy="288"/>
          </a:xfrm>
        </p:grpSpPr>
        <p:sp>
          <p:nvSpPr>
            <p:cNvPr id="56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26" name="Text Box 62"/>
          <p:cNvSpPr txBox="1">
            <a:spLocks noChangeArrowheads="1"/>
          </p:cNvSpPr>
          <p:nvPr/>
        </p:nvSpPr>
        <p:spPr bwMode="auto">
          <a:xfrm>
            <a:off x="4531188" y="624681"/>
            <a:ext cx="415561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  <a:sym typeface="Symbol" pitchFamily="18" charset="2"/>
              </a:rPr>
              <a:t>y intercept is (3000000, 0)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27" name="Group 33"/>
          <p:cNvGrpSpPr>
            <a:grpSpLocks/>
          </p:cNvGrpSpPr>
          <p:nvPr/>
        </p:nvGrpSpPr>
        <p:grpSpPr bwMode="auto">
          <a:xfrm>
            <a:off x="8305800" y="457200"/>
            <a:ext cx="609600" cy="457200"/>
            <a:chOff x="663" y="2784"/>
            <a:chExt cx="384" cy="288"/>
          </a:xfrm>
        </p:grpSpPr>
        <p:sp>
          <p:nvSpPr>
            <p:cNvPr id="28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30" name="Text Box 62"/>
          <p:cNvSpPr txBox="1">
            <a:spLocks noChangeArrowheads="1"/>
          </p:cNvSpPr>
          <p:nvPr/>
        </p:nvSpPr>
        <p:spPr bwMode="auto">
          <a:xfrm>
            <a:off x="4494896" y="1112170"/>
            <a:ext cx="49539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On the last day of the year, there were no cars left in inventory.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31" name="Group 33"/>
          <p:cNvGrpSpPr>
            <a:grpSpLocks/>
          </p:cNvGrpSpPr>
          <p:nvPr/>
        </p:nvGrpSpPr>
        <p:grpSpPr bwMode="auto">
          <a:xfrm>
            <a:off x="8609696" y="1496890"/>
            <a:ext cx="609600" cy="457200"/>
            <a:chOff x="663" y="2784"/>
            <a:chExt cx="384" cy="288"/>
          </a:xfrm>
        </p:grpSpPr>
        <p:sp>
          <p:nvSpPr>
            <p:cNvPr id="41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13" y="62707"/>
            <a:ext cx="4111887" cy="4089779"/>
          </a:xfrm>
          <a:prstGeom prst="rect">
            <a:avLst/>
          </a:prstGeom>
        </p:spPr>
      </p:pic>
      <p:sp>
        <p:nvSpPr>
          <p:cNvPr id="45" name="Text Box 62"/>
          <p:cNvSpPr txBox="1">
            <a:spLocks noChangeArrowheads="1"/>
          </p:cNvSpPr>
          <p:nvPr/>
        </p:nvSpPr>
        <p:spPr bwMode="auto">
          <a:xfrm>
            <a:off x="609600" y="3904776"/>
            <a:ext cx="33929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# of years</a:t>
            </a:r>
            <a:endParaRPr lang="en-US" altLang="en-US" sz="2000" dirty="0">
              <a:solidFill>
                <a:srgbClr val="99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Box 62"/>
          <p:cNvSpPr txBox="1">
            <a:spLocks noChangeArrowheads="1"/>
          </p:cNvSpPr>
          <p:nvPr/>
        </p:nvSpPr>
        <p:spPr bwMode="auto">
          <a:xfrm rot="16200000">
            <a:off x="-1952387" y="1876188"/>
            <a:ext cx="41524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 worth (in millions)</a:t>
            </a:r>
            <a:endParaRPr lang="en-US" altLang="en-US" sz="2000" dirty="0">
              <a:solidFill>
                <a:srgbClr val="99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62"/>
          <p:cNvSpPr txBox="1">
            <a:spLocks noChangeArrowheads="1"/>
          </p:cNvSpPr>
          <p:nvPr/>
        </p:nvSpPr>
        <p:spPr bwMode="auto">
          <a:xfrm>
            <a:off x="-28575" y="4953000"/>
            <a:ext cx="65341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7. Describe the context of the situation on the interval [4, 7].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58" name="Text Box 62"/>
          <p:cNvSpPr txBox="1">
            <a:spLocks noChangeArrowheads="1"/>
          </p:cNvSpPr>
          <p:nvPr/>
        </p:nvSpPr>
        <p:spPr bwMode="auto">
          <a:xfrm>
            <a:off x="4415874" y="30710"/>
            <a:ext cx="48135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5. </a:t>
            </a:r>
            <a:r>
              <a:rPr lang="en-US" sz="1800" dirty="0"/>
              <a:t>What </a:t>
            </a:r>
            <a:r>
              <a:rPr lang="en-US" sz="1800" dirty="0" smtClean="0"/>
              <a:t>is </a:t>
            </a:r>
            <a:r>
              <a:rPr lang="en-US" sz="1800" dirty="0"/>
              <a:t>the </a:t>
            </a:r>
            <a:r>
              <a:rPr lang="en-US" sz="1800" dirty="0" smtClean="0"/>
              <a:t>y-intercept? </a:t>
            </a:r>
            <a:r>
              <a:rPr lang="en-US" sz="1800" dirty="0"/>
              <a:t>What </a:t>
            </a:r>
            <a:r>
              <a:rPr lang="en-US" sz="1800" dirty="0" smtClean="0"/>
              <a:t>does it </a:t>
            </a:r>
            <a:r>
              <a:rPr lang="en-US" sz="1800" dirty="0"/>
              <a:t>mean in context?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4450049" y="2081381"/>
            <a:ext cx="48463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1800" dirty="0" smtClean="0"/>
              <a:t>6. Which interval has the greatest rate of change</a:t>
            </a:r>
            <a:r>
              <a:rPr lang="en-US" sz="1800" dirty="0"/>
              <a:t>? Explain your </a:t>
            </a:r>
            <a:r>
              <a:rPr lang="en-US" sz="1800" dirty="0" smtClean="0"/>
              <a:t>reasoning in context.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60" name="Text Box 62"/>
          <p:cNvSpPr txBox="1">
            <a:spLocks noChangeArrowheads="1"/>
          </p:cNvSpPr>
          <p:nvPr/>
        </p:nvSpPr>
        <p:spPr bwMode="auto">
          <a:xfrm>
            <a:off x="4467225" y="3545917"/>
            <a:ext cx="46863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 smtClean="0">
                <a:solidFill>
                  <a:srgbClr val="0535BB"/>
                </a:solidFill>
                <a:latin typeface="Comic Sans MS" pitchFamily="66" charset="0"/>
              </a:rPr>
              <a:t>This portion of the graph has the steepest slope and shows that the company’s net worth was no longer valuable.</a:t>
            </a:r>
            <a:endParaRPr lang="en-US" altLang="en-US" sz="2200" dirty="0">
              <a:solidFill>
                <a:srgbClr val="0535BB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61" name="Group 33"/>
          <p:cNvGrpSpPr>
            <a:grpSpLocks/>
          </p:cNvGrpSpPr>
          <p:nvPr/>
        </p:nvGrpSpPr>
        <p:grpSpPr bwMode="auto">
          <a:xfrm>
            <a:off x="-28575" y="5608361"/>
            <a:ext cx="609600" cy="457200"/>
            <a:chOff x="663" y="2784"/>
            <a:chExt cx="384" cy="288"/>
          </a:xfrm>
        </p:grpSpPr>
        <p:sp>
          <p:nvSpPr>
            <p:cNvPr id="62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64" name="Group 33"/>
          <p:cNvGrpSpPr>
            <a:grpSpLocks/>
          </p:cNvGrpSpPr>
          <p:nvPr/>
        </p:nvGrpSpPr>
        <p:grpSpPr bwMode="auto">
          <a:xfrm>
            <a:off x="5791200" y="6078917"/>
            <a:ext cx="609600" cy="457200"/>
            <a:chOff x="663" y="2784"/>
            <a:chExt cx="384" cy="288"/>
          </a:xfrm>
        </p:grpSpPr>
        <p:sp>
          <p:nvSpPr>
            <p:cNvPr id="65" name="Oval 3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3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415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1" grpId="0"/>
      <p:bldP spid="26" grpId="0"/>
      <p:bldP spid="30" grpId="0"/>
      <p:bldP spid="6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551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Comic Sans MS</vt:lpstr>
      <vt:lpstr>Impact</vt:lpstr>
      <vt:lpstr>Symbol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BobCo</dc:creator>
  <cp:lastModifiedBy>Erin Fraser</cp:lastModifiedBy>
  <cp:revision>82</cp:revision>
  <dcterms:created xsi:type="dcterms:W3CDTF">2014-08-24T23:30:28Z</dcterms:created>
  <dcterms:modified xsi:type="dcterms:W3CDTF">2016-08-19T04:08:09Z</dcterms:modified>
</cp:coreProperties>
</file>