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9933"/>
    <a:srgbClr val="CC0000"/>
    <a:srgbClr val="800080"/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34" autoAdjust="0"/>
  </p:normalViewPr>
  <p:slideViewPr>
    <p:cSldViewPr>
      <p:cViewPr varScale="1">
        <p:scale>
          <a:sx n="89" d="100"/>
          <a:sy n="89" d="100"/>
        </p:scale>
        <p:origin x="-12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DC5ECB-AB33-41D8-8545-DDD473525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95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F2666F-06F5-4AE9-81E0-C002E22843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05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03ED5-6EDB-4DD7-858E-A7C3779971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56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623D2-73C0-43A4-AC3B-9788295CAF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3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A953B-492B-418C-A384-1852EA0F6F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11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9C832-CBA8-4F46-89D7-7D8C58D5C8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99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7DA28-A161-4C1A-9AEF-4D77072E60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03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9F5E2-777F-40D9-9962-AD2ACA812A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35CB9-B14D-460B-A07B-7395208EE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93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239B1-24EB-4384-BFDF-70AC96465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37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34392-C25F-42B2-853D-05B5351CE5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11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7F62B2-07F0-4019-A6F9-FEF026BDE0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" name="Text Box 62"/>
          <p:cNvSpPr txBox="1">
            <a:spLocks noChangeArrowheads="1"/>
          </p:cNvSpPr>
          <p:nvPr/>
        </p:nvSpPr>
        <p:spPr bwMode="auto">
          <a:xfrm>
            <a:off x="0" y="1600200"/>
            <a:ext cx="725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cs typeface="Arial" charset="0"/>
              </a:rPr>
              <a:t>1.  					2. </a:t>
            </a:r>
          </a:p>
        </p:txBody>
      </p:sp>
      <p:sp>
        <p:nvSpPr>
          <p:cNvPr id="2227" name="Text Box 62"/>
          <p:cNvSpPr txBox="1">
            <a:spLocks noChangeArrowheads="1"/>
          </p:cNvSpPr>
          <p:nvPr/>
        </p:nvSpPr>
        <p:spPr bwMode="auto">
          <a:xfrm>
            <a:off x="0" y="4343400"/>
            <a:ext cx="7253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cs typeface="Arial" charset="0"/>
              </a:rPr>
              <a:t>3.  					4. </a:t>
            </a:r>
          </a:p>
        </p:txBody>
      </p:sp>
      <p:sp>
        <p:nvSpPr>
          <p:cNvPr id="2050" name="WordArt 59"/>
          <p:cNvSpPr>
            <a:spLocks noChangeArrowheads="1" noChangeShapeType="1" noTextEdit="1"/>
          </p:cNvSpPr>
          <p:nvPr/>
        </p:nvSpPr>
        <p:spPr bwMode="auto">
          <a:xfrm>
            <a:off x="0" y="527049"/>
            <a:ext cx="1600200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Bellwork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:</a:t>
            </a:r>
          </a:p>
        </p:txBody>
      </p:sp>
      <p:sp>
        <p:nvSpPr>
          <p:cNvPr id="2051" name="WordArt 60"/>
          <p:cNvSpPr>
            <a:spLocks noChangeArrowheads="1" noChangeShapeType="1" noTextEdit="1"/>
          </p:cNvSpPr>
          <p:nvPr/>
        </p:nvSpPr>
        <p:spPr bwMode="auto">
          <a:xfrm>
            <a:off x="2359025" y="65088"/>
            <a:ext cx="1450975" cy="417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Have Out:</a:t>
            </a:r>
          </a:p>
        </p:txBody>
      </p:sp>
      <p:sp>
        <p:nvSpPr>
          <p:cNvPr id="2052" name="WordArt 61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044700" cy="44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Module 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1, 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Day 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53" name="Text Box 62"/>
          <p:cNvSpPr txBox="1">
            <a:spLocks noChangeArrowheads="1"/>
          </p:cNvSpPr>
          <p:nvPr/>
        </p:nvSpPr>
        <p:spPr bwMode="auto">
          <a:xfrm>
            <a:off x="3810000" y="-76200"/>
            <a:ext cx="5410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cs typeface="Arial" charset="0"/>
              </a:rPr>
              <a:t>Homework, red pen, pencil, GP NB, assignment sheet, highlighter, module </a:t>
            </a:r>
          </a:p>
        </p:txBody>
      </p:sp>
      <p:sp>
        <p:nvSpPr>
          <p:cNvPr id="2054" name="Text Box 62"/>
          <p:cNvSpPr txBox="1">
            <a:spLocks noChangeArrowheads="1"/>
          </p:cNvSpPr>
          <p:nvPr/>
        </p:nvSpPr>
        <p:spPr bwMode="auto">
          <a:xfrm>
            <a:off x="61912" y="758030"/>
            <a:ext cx="91582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cs typeface="Arial" charset="0"/>
              </a:rPr>
              <a:t>Determine if the function is linear or exponential.  Then write </a:t>
            </a:r>
            <a:r>
              <a:rPr lang="en-US" altLang="en-US" sz="2400" b="1" dirty="0">
                <a:cs typeface="Arial" charset="0"/>
              </a:rPr>
              <a:t>both the recursive and explicit functions for each sequence.</a:t>
            </a:r>
          </a:p>
        </p:txBody>
      </p:sp>
      <p:grpSp>
        <p:nvGrpSpPr>
          <p:cNvPr id="144" name="Group 243"/>
          <p:cNvGrpSpPr>
            <a:grpSpLocks/>
          </p:cNvGrpSpPr>
          <p:nvPr/>
        </p:nvGrpSpPr>
        <p:grpSpPr bwMode="auto">
          <a:xfrm>
            <a:off x="56147" y="2937046"/>
            <a:ext cx="609600" cy="457200"/>
            <a:chOff x="663" y="2784"/>
            <a:chExt cx="384" cy="288"/>
          </a:xfrm>
        </p:grpSpPr>
        <p:sp>
          <p:nvSpPr>
            <p:cNvPr id="2095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96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147" name="TextBox 146"/>
          <p:cNvSpPr txBox="1">
            <a:spLocks noChangeArrowheads="1"/>
          </p:cNvSpPr>
          <p:nvPr/>
        </p:nvSpPr>
        <p:spPr bwMode="auto">
          <a:xfrm>
            <a:off x="228600" y="3286467"/>
            <a:ext cx="2024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f(3) </a:t>
            </a:r>
            <a:r>
              <a:rPr lang="en-US" altLang="en-US" b="1" dirty="0">
                <a:solidFill>
                  <a:srgbClr val="FF0000"/>
                </a:solidFill>
                <a:latin typeface="Comic Sans MS" pitchFamily="66" charset="0"/>
              </a:rPr>
              <a:t>= 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2; </a:t>
            </a:r>
            <a:endParaRPr lang="en-US" alt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175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90524"/>
              </p:ext>
            </p:extLst>
          </p:nvPr>
        </p:nvGraphicFramePr>
        <p:xfrm>
          <a:off x="457200" y="1676400"/>
          <a:ext cx="3810000" cy="914400"/>
        </p:xfrm>
        <a:graphic>
          <a:graphicData uri="http://schemas.openxmlformats.org/drawingml/2006/table">
            <a:tbl>
              <a:tblPr/>
              <a:tblGrid>
                <a:gridCol w="457200"/>
                <a:gridCol w="609600"/>
                <a:gridCol w="533400"/>
                <a:gridCol w="685800"/>
                <a:gridCol w="609600"/>
                <a:gridCol w="914400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203" name="Group 15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1242143"/>
                  </p:ext>
                </p:extLst>
              </p:nvPr>
            </p:nvGraphicFramePr>
            <p:xfrm>
              <a:off x="5029200" y="1676400"/>
              <a:ext cx="3810000" cy="1235774"/>
            </p:xfrm>
            <a:graphic>
              <a:graphicData uri="http://schemas.openxmlformats.org/drawingml/2006/table">
                <a:tbl>
                  <a:tblPr/>
                  <a:tblGrid>
                    <a:gridCol w="381000"/>
                    <a:gridCol w="609600"/>
                    <a:gridCol w="762000"/>
                    <a:gridCol w="533400"/>
                    <a:gridCol w="609600"/>
                    <a:gridCol w="914400"/>
                  </a:tblGrid>
                  <a:tr h="30480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x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5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6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7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8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9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231775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y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altLang="en-US" sz="24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altLang="en-US" sz="24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US" altLang="en-US" sz="24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US" alt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altLang="en-US" sz="24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altLang="en-US" sz="24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US" altLang="en-US" sz="24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US" alt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altLang="en-US" sz="24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kumimoji="0" lang="en-US" altLang="en-US" sz="2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3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9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203" name="Group 15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1242143"/>
                  </p:ext>
                </p:extLst>
              </p:nvPr>
            </p:nvGraphicFramePr>
            <p:xfrm>
              <a:off x="5029200" y="1676400"/>
              <a:ext cx="3810000" cy="1235774"/>
            </p:xfrm>
            <a:graphic>
              <a:graphicData uri="http://schemas.openxmlformats.org/drawingml/2006/table">
                <a:tbl>
                  <a:tblPr/>
                  <a:tblGrid>
                    <a:gridCol w="381000"/>
                    <a:gridCol w="609600"/>
                    <a:gridCol w="762000"/>
                    <a:gridCol w="533400"/>
                    <a:gridCol w="609600"/>
                    <a:gridCol w="914400"/>
                  </a:tblGrid>
                  <a:tr h="457200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x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5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6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7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8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9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778574"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y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75000" t="-64063" r="-46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140000" t="-64063" r="-269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344828" t="-64063" r="-287356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3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>
                            <a:spcBef>
                              <a:spcPct val="20000"/>
                            </a:spcBef>
                            <a:defRPr sz="28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>
                            <a:spcBef>
                              <a:spcPct val="20000"/>
                            </a:spcBef>
                            <a:defRPr sz="24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>
                            <a:spcBef>
                              <a:spcPct val="20000"/>
                            </a:spcBef>
                            <a:defRPr sz="2000"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>
                            <a:spcBef>
                              <a:spcPct val="20000"/>
                            </a:spcBef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altLang="en-US" sz="2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rPr>
                            <a:t>9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2280" name="Group 2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635298"/>
              </p:ext>
            </p:extLst>
          </p:nvPr>
        </p:nvGraphicFramePr>
        <p:xfrm>
          <a:off x="457200" y="4419600"/>
          <a:ext cx="3810000" cy="914400"/>
        </p:xfrm>
        <a:graphic>
          <a:graphicData uri="http://schemas.openxmlformats.org/drawingml/2006/table">
            <a:tbl>
              <a:tblPr/>
              <a:tblGrid>
                <a:gridCol w="381000"/>
                <a:gridCol w="533400"/>
                <a:gridCol w="457200"/>
                <a:gridCol w="609600"/>
                <a:gridCol w="838200"/>
                <a:gridCol w="990600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87" name="Group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780074"/>
              </p:ext>
            </p:extLst>
          </p:nvPr>
        </p:nvGraphicFramePr>
        <p:xfrm>
          <a:off x="5029200" y="4419600"/>
          <a:ext cx="3810000" cy="914400"/>
        </p:xfrm>
        <a:graphic>
          <a:graphicData uri="http://schemas.openxmlformats.org/drawingml/2006/table">
            <a:tbl>
              <a:tblPr/>
              <a:tblGrid>
                <a:gridCol w="381000"/>
                <a:gridCol w="609600"/>
                <a:gridCol w="609600"/>
                <a:gridCol w="685800"/>
                <a:gridCol w="685800"/>
                <a:gridCol w="838200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46"/>
          <p:cNvSpPr txBox="1">
            <a:spLocks noChangeArrowheads="1"/>
          </p:cNvSpPr>
          <p:nvPr/>
        </p:nvSpPr>
        <p:spPr bwMode="auto">
          <a:xfrm>
            <a:off x="1600200" y="327711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f(x) </a:t>
            </a:r>
            <a:r>
              <a:rPr lang="en-US" altLang="en-US" b="1" dirty="0">
                <a:solidFill>
                  <a:srgbClr val="FF0000"/>
                </a:solidFill>
                <a:latin typeface="Comic Sans MS" pitchFamily="66" charset="0"/>
              </a:rPr>
              <a:t>= 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f(x-1) + 4</a:t>
            </a:r>
            <a:endParaRPr lang="en-US" alt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146"/>
          <p:cNvSpPr txBox="1">
            <a:spLocks noChangeArrowheads="1"/>
          </p:cNvSpPr>
          <p:nvPr/>
        </p:nvSpPr>
        <p:spPr bwMode="auto">
          <a:xfrm>
            <a:off x="309563" y="3887541"/>
            <a:ext cx="3255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f(x) </a:t>
            </a:r>
            <a:r>
              <a:rPr lang="en-US" altLang="en-US" b="1" dirty="0">
                <a:solidFill>
                  <a:srgbClr val="FF0000"/>
                </a:solidFill>
                <a:latin typeface="Comic Sans MS" pitchFamily="66" charset="0"/>
              </a:rPr>
              <a:t>= 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2 + 4(x – 3)</a:t>
            </a:r>
            <a:endParaRPr lang="en-US" alt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4" name="Group 243"/>
          <p:cNvGrpSpPr>
            <a:grpSpLocks/>
          </p:cNvGrpSpPr>
          <p:nvPr/>
        </p:nvGrpSpPr>
        <p:grpSpPr bwMode="auto">
          <a:xfrm>
            <a:off x="3321844" y="3962400"/>
            <a:ext cx="609600" cy="457200"/>
            <a:chOff x="663" y="2784"/>
            <a:chExt cx="384" cy="288"/>
          </a:xfrm>
        </p:grpSpPr>
        <p:sp>
          <p:nvSpPr>
            <p:cNvPr id="2296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297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5" name="Group 243"/>
          <p:cNvGrpSpPr>
            <a:grpSpLocks/>
          </p:cNvGrpSpPr>
          <p:nvPr/>
        </p:nvGrpSpPr>
        <p:grpSpPr bwMode="auto">
          <a:xfrm>
            <a:off x="8610600" y="3350039"/>
            <a:ext cx="609600" cy="457200"/>
            <a:chOff x="663" y="2784"/>
            <a:chExt cx="384" cy="288"/>
          </a:xfrm>
        </p:grpSpPr>
        <p:sp>
          <p:nvSpPr>
            <p:cNvPr id="2300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301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146"/>
              <p:cNvSpPr txBox="1">
                <a:spLocks noChangeArrowheads="1"/>
              </p:cNvSpPr>
              <p:nvPr/>
            </p:nvSpPr>
            <p:spPr bwMode="auto">
              <a:xfrm>
                <a:off x="4976813" y="3315457"/>
                <a:ext cx="1538288" cy="6473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f(5)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altLang="en-US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altLang="en-US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;</a:t>
                </a:r>
                <a:endParaRPr lang="en-US" altLang="en-US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6" name="TextBox 1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6813" y="3315457"/>
                <a:ext cx="1538288" cy="647357"/>
              </a:xfrm>
              <a:prstGeom prst="rect">
                <a:avLst/>
              </a:prstGeom>
              <a:blipFill rotWithShape="1">
                <a:blip r:embed="rId3"/>
                <a:stretch>
                  <a:fillRect l="-5929" b="-56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146"/>
          <p:cNvSpPr txBox="1">
            <a:spLocks noChangeArrowheads="1"/>
          </p:cNvSpPr>
          <p:nvPr/>
        </p:nvSpPr>
        <p:spPr bwMode="auto">
          <a:xfrm>
            <a:off x="6248400" y="3397421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f(x) </a:t>
            </a:r>
            <a:r>
              <a:rPr lang="en-US" altLang="en-US" b="1" dirty="0">
                <a:solidFill>
                  <a:srgbClr val="FF0000"/>
                </a:solidFill>
                <a:latin typeface="Comic Sans MS" pitchFamily="66" charset="0"/>
              </a:rPr>
              <a:t>= 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f(x-1</a:t>
            </a:r>
            <a:r>
              <a:rPr lang="en-US" altLang="en-US" b="1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146"/>
              <p:cNvSpPr txBox="1">
                <a:spLocks noChangeArrowheads="1"/>
              </p:cNvSpPr>
              <p:nvPr/>
            </p:nvSpPr>
            <p:spPr bwMode="auto">
              <a:xfrm>
                <a:off x="5326856" y="3824269"/>
                <a:ext cx="3048000" cy="64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f(x) </a:t>
                </a:r>
                <a:r>
                  <a:rPr lang="en-US" altLang="en-US" b="1" dirty="0">
                    <a:solidFill>
                      <a:srgbClr val="FF0000"/>
                    </a:solidFill>
                    <a:latin typeface="Comic Sans MS" pitchFamily="66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en-US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𝟗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b="1" dirty="0">
                    <a:solidFill>
                      <a:srgbClr val="FF0000"/>
                    </a:solidFill>
                    <a:latin typeface="Comic Sans MS" pitchFamily="66" charset="0"/>
                  </a:rPr>
                  <a:t>(</a:t>
                </a:r>
                <a:r>
                  <a:rPr lang="en-US" altLang="en-US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3)</a:t>
                </a:r>
                <a:r>
                  <a:rPr lang="en-US" altLang="en-US" b="1" baseline="300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x-5</a:t>
                </a:r>
                <a:endParaRPr lang="en-US" altLang="en-US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8" name="TextBox 1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26856" y="3824269"/>
                <a:ext cx="3048000" cy="645048"/>
              </a:xfrm>
              <a:prstGeom prst="rect">
                <a:avLst/>
              </a:prstGeom>
              <a:blipFill rotWithShape="1">
                <a:blip r:embed="rId4"/>
                <a:stretch>
                  <a:fillRect l="-3200" b="-75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243"/>
          <p:cNvGrpSpPr>
            <a:grpSpLocks/>
          </p:cNvGrpSpPr>
          <p:nvPr/>
        </p:nvGrpSpPr>
        <p:grpSpPr bwMode="auto">
          <a:xfrm>
            <a:off x="7848600" y="3918193"/>
            <a:ext cx="609600" cy="457200"/>
            <a:chOff x="663" y="2784"/>
            <a:chExt cx="384" cy="288"/>
          </a:xfrm>
        </p:grpSpPr>
        <p:sp>
          <p:nvSpPr>
            <p:cNvPr id="2306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307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0" name="Group 243"/>
          <p:cNvGrpSpPr>
            <a:grpSpLocks/>
          </p:cNvGrpSpPr>
          <p:nvPr/>
        </p:nvGrpSpPr>
        <p:grpSpPr bwMode="auto">
          <a:xfrm>
            <a:off x="3990976" y="5842065"/>
            <a:ext cx="609600" cy="457200"/>
            <a:chOff x="663" y="2784"/>
            <a:chExt cx="384" cy="288"/>
          </a:xfrm>
        </p:grpSpPr>
        <p:sp>
          <p:nvSpPr>
            <p:cNvPr id="2309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310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11" name="TextBox 146"/>
          <p:cNvSpPr txBox="1">
            <a:spLocks noChangeArrowheads="1"/>
          </p:cNvSpPr>
          <p:nvPr/>
        </p:nvSpPr>
        <p:spPr bwMode="auto">
          <a:xfrm>
            <a:off x="228600" y="6010340"/>
            <a:ext cx="2024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f(2) </a:t>
            </a:r>
            <a:r>
              <a:rPr lang="en-US" altLang="en-US" b="1" dirty="0">
                <a:solidFill>
                  <a:srgbClr val="FF0000"/>
                </a:solidFill>
                <a:latin typeface="Comic Sans MS" pitchFamily="66" charset="0"/>
              </a:rPr>
              <a:t>= 10</a:t>
            </a:r>
          </a:p>
        </p:txBody>
      </p:sp>
      <p:sp>
        <p:nvSpPr>
          <p:cNvPr id="12" name="TextBox 146"/>
          <p:cNvSpPr txBox="1">
            <a:spLocks noChangeArrowheads="1"/>
          </p:cNvSpPr>
          <p:nvPr/>
        </p:nvSpPr>
        <p:spPr bwMode="auto">
          <a:xfrm>
            <a:off x="1752600" y="601034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f(x) </a:t>
            </a:r>
            <a:r>
              <a:rPr lang="en-US" altLang="en-US" b="1" dirty="0">
                <a:solidFill>
                  <a:srgbClr val="FF0000"/>
                </a:solidFill>
                <a:latin typeface="Comic Sans MS" pitchFamily="66" charset="0"/>
              </a:rPr>
              <a:t>= ½</a:t>
            </a:r>
            <a:r>
              <a:rPr lang="en-US" altLang="en-US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f(x-1)</a:t>
            </a:r>
            <a:endParaRPr lang="en-US" alt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46"/>
          <p:cNvSpPr txBox="1">
            <a:spLocks noChangeArrowheads="1"/>
          </p:cNvSpPr>
          <p:nvPr/>
        </p:nvSpPr>
        <p:spPr bwMode="auto">
          <a:xfrm>
            <a:off x="171148" y="6477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f(x) </a:t>
            </a:r>
            <a:r>
              <a:rPr lang="en-US" altLang="en-US" b="1" dirty="0">
                <a:solidFill>
                  <a:srgbClr val="FF0000"/>
                </a:solidFill>
                <a:latin typeface="Comic Sans MS" pitchFamily="66" charset="0"/>
              </a:rPr>
              <a:t>= 10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(½)</a:t>
            </a:r>
            <a:r>
              <a:rPr lang="en-US" altLang="en-US" b="1" baseline="30000" dirty="0" smtClean="0">
                <a:solidFill>
                  <a:srgbClr val="FF0000"/>
                </a:solidFill>
                <a:latin typeface="Comic Sans MS" pitchFamily="66" charset="0"/>
              </a:rPr>
              <a:t>x-2</a:t>
            </a:r>
            <a:endParaRPr lang="en-US" alt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14" name="Group 243"/>
          <p:cNvGrpSpPr>
            <a:grpSpLocks/>
          </p:cNvGrpSpPr>
          <p:nvPr/>
        </p:nvGrpSpPr>
        <p:grpSpPr bwMode="auto">
          <a:xfrm>
            <a:off x="2438400" y="6400800"/>
            <a:ext cx="609600" cy="457200"/>
            <a:chOff x="663" y="2784"/>
            <a:chExt cx="384" cy="288"/>
          </a:xfrm>
        </p:grpSpPr>
        <p:sp>
          <p:nvSpPr>
            <p:cNvPr id="2315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316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5" name="Group 243"/>
          <p:cNvGrpSpPr>
            <a:grpSpLocks/>
          </p:cNvGrpSpPr>
          <p:nvPr/>
        </p:nvGrpSpPr>
        <p:grpSpPr bwMode="auto">
          <a:xfrm>
            <a:off x="8791576" y="5544396"/>
            <a:ext cx="609600" cy="457200"/>
            <a:chOff x="663" y="2784"/>
            <a:chExt cx="384" cy="288"/>
          </a:xfrm>
        </p:grpSpPr>
        <p:sp>
          <p:nvSpPr>
            <p:cNvPr id="2318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319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16" name="TextBox 146"/>
          <p:cNvSpPr txBox="1">
            <a:spLocks noChangeArrowheads="1"/>
          </p:cNvSpPr>
          <p:nvPr/>
        </p:nvSpPr>
        <p:spPr bwMode="auto">
          <a:xfrm>
            <a:off x="4748966" y="5987526"/>
            <a:ext cx="2024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(-1) </a:t>
            </a:r>
            <a:r>
              <a:rPr lang="en-US" altLang="en-US" b="1" dirty="0">
                <a:solidFill>
                  <a:srgbClr val="FF0000"/>
                </a:solidFill>
                <a:latin typeface="Comic Sans MS" pitchFamily="66" charset="0"/>
              </a:rPr>
              <a:t>= 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11;</a:t>
            </a:r>
            <a:endParaRPr lang="en-US" alt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46"/>
          <p:cNvSpPr txBox="1">
            <a:spLocks noChangeArrowheads="1"/>
          </p:cNvSpPr>
          <p:nvPr/>
        </p:nvSpPr>
        <p:spPr bwMode="auto">
          <a:xfrm>
            <a:off x="6576009" y="5969201"/>
            <a:ext cx="28727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f(x) </a:t>
            </a:r>
            <a:r>
              <a:rPr lang="en-US" altLang="en-US" b="1" dirty="0">
                <a:solidFill>
                  <a:srgbClr val="FF0000"/>
                </a:solidFill>
                <a:latin typeface="Comic Sans MS" pitchFamily="66" charset="0"/>
              </a:rPr>
              <a:t>= 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f(x-1) -3 </a:t>
            </a:r>
            <a:endParaRPr lang="en-US" alt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46"/>
          <p:cNvSpPr txBox="1">
            <a:spLocks noChangeArrowheads="1"/>
          </p:cNvSpPr>
          <p:nvPr/>
        </p:nvSpPr>
        <p:spPr bwMode="auto">
          <a:xfrm>
            <a:off x="4800599" y="6400800"/>
            <a:ext cx="3600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f(x) </a:t>
            </a:r>
            <a:r>
              <a:rPr lang="en-US" altLang="en-US" b="1" dirty="0">
                <a:solidFill>
                  <a:srgbClr val="FF0000"/>
                </a:solidFill>
                <a:latin typeface="Comic Sans MS" pitchFamily="66" charset="0"/>
              </a:rPr>
              <a:t>= 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11 – 3(x + 1)</a:t>
            </a:r>
            <a:endParaRPr lang="en-US" alt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19" name="Group 243"/>
          <p:cNvGrpSpPr>
            <a:grpSpLocks/>
          </p:cNvGrpSpPr>
          <p:nvPr/>
        </p:nvGrpSpPr>
        <p:grpSpPr bwMode="auto">
          <a:xfrm>
            <a:off x="7977188" y="6430866"/>
            <a:ext cx="609600" cy="457200"/>
            <a:chOff x="663" y="2784"/>
            <a:chExt cx="384" cy="288"/>
          </a:xfrm>
        </p:grpSpPr>
        <p:sp>
          <p:nvSpPr>
            <p:cNvPr id="2324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325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174" name="TextBox 146"/>
          <p:cNvSpPr txBox="1">
            <a:spLocks noChangeArrowheads="1"/>
          </p:cNvSpPr>
          <p:nvPr/>
        </p:nvSpPr>
        <p:spPr bwMode="auto">
          <a:xfrm>
            <a:off x="5624512" y="3043535"/>
            <a:ext cx="1957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Exponential</a:t>
            </a:r>
            <a:endParaRPr lang="en-US" alt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175" name="Group 243"/>
          <p:cNvGrpSpPr>
            <a:grpSpLocks/>
          </p:cNvGrpSpPr>
          <p:nvPr/>
        </p:nvGrpSpPr>
        <p:grpSpPr bwMode="auto">
          <a:xfrm>
            <a:off x="7505700" y="3048000"/>
            <a:ext cx="609600" cy="457200"/>
            <a:chOff x="663" y="2784"/>
            <a:chExt cx="384" cy="288"/>
          </a:xfrm>
        </p:grpSpPr>
        <p:sp>
          <p:nvSpPr>
            <p:cNvPr id="176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77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178" name="TextBox 146"/>
          <p:cNvSpPr txBox="1">
            <a:spLocks noChangeArrowheads="1"/>
          </p:cNvSpPr>
          <p:nvPr/>
        </p:nvSpPr>
        <p:spPr bwMode="auto">
          <a:xfrm>
            <a:off x="952500" y="2847416"/>
            <a:ext cx="1957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Linear</a:t>
            </a:r>
            <a:endParaRPr lang="en-US" alt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179" name="Group 243"/>
          <p:cNvGrpSpPr>
            <a:grpSpLocks/>
          </p:cNvGrpSpPr>
          <p:nvPr/>
        </p:nvGrpSpPr>
        <p:grpSpPr bwMode="auto">
          <a:xfrm>
            <a:off x="2252663" y="2865952"/>
            <a:ext cx="609600" cy="457200"/>
            <a:chOff x="663" y="2784"/>
            <a:chExt cx="384" cy="288"/>
          </a:xfrm>
        </p:grpSpPr>
        <p:sp>
          <p:nvSpPr>
            <p:cNvPr id="180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81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88" name="Group 243"/>
          <p:cNvGrpSpPr>
            <a:grpSpLocks/>
          </p:cNvGrpSpPr>
          <p:nvPr/>
        </p:nvGrpSpPr>
        <p:grpSpPr bwMode="auto">
          <a:xfrm>
            <a:off x="4052888" y="2937046"/>
            <a:ext cx="609600" cy="457200"/>
            <a:chOff x="663" y="2784"/>
            <a:chExt cx="384" cy="288"/>
          </a:xfrm>
        </p:grpSpPr>
        <p:sp>
          <p:nvSpPr>
            <p:cNvPr id="189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90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91" name="Group 243"/>
          <p:cNvGrpSpPr>
            <a:grpSpLocks/>
          </p:cNvGrpSpPr>
          <p:nvPr/>
        </p:nvGrpSpPr>
        <p:grpSpPr bwMode="auto">
          <a:xfrm>
            <a:off x="4586288" y="3276600"/>
            <a:ext cx="609600" cy="457200"/>
            <a:chOff x="663" y="2784"/>
            <a:chExt cx="384" cy="288"/>
          </a:xfrm>
        </p:grpSpPr>
        <p:sp>
          <p:nvSpPr>
            <p:cNvPr id="192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93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194" name="TextBox 146"/>
          <p:cNvSpPr txBox="1">
            <a:spLocks noChangeArrowheads="1"/>
          </p:cNvSpPr>
          <p:nvPr/>
        </p:nvSpPr>
        <p:spPr bwMode="auto">
          <a:xfrm>
            <a:off x="723900" y="5634335"/>
            <a:ext cx="1957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Exponential</a:t>
            </a:r>
            <a:endParaRPr lang="en-US" alt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195" name="Group 243"/>
          <p:cNvGrpSpPr>
            <a:grpSpLocks/>
          </p:cNvGrpSpPr>
          <p:nvPr/>
        </p:nvGrpSpPr>
        <p:grpSpPr bwMode="auto">
          <a:xfrm>
            <a:off x="2557463" y="5616276"/>
            <a:ext cx="609600" cy="457200"/>
            <a:chOff x="663" y="2784"/>
            <a:chExt cx="384" cy="288"/>
          </a:xfrm>
        </p:grpSpPr>
        <p:sp>
          <p:nvSpPr>
            <p:cNvPr id="196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97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98" name="Group 243"/>
          <p:cNvGrpSpPr>
            <a:grpSpLocks/>
          </p:cNvGrpSpPr>
          <p:nvPr/>
        </p:nvGrpSpPr>
        <p:grpSpPr bwMode="auto">
          <a:xfrm>
            <a:off x="0" y="5780153"/>
            <a:ext cx="609600" cy="457200"/>
            <a:chOff x="663" y="2784"/>
            <a:chExt cx="384" cy="288"/>
          </a:xfrm>
        </p:grpSpPr>
        <p:sp>
          <p:nvSpPr>
            <p:cNvPr id="199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0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201" name="Group 243"/>
          <p:cNvGrpSpPr>
            <a:grpSpLocks/>
          </p:cNvGrpSpPr>
          <p:nvPr/>
        </p:nvGrpSpPr>
        <p:grpSpPr bwMode="auto">
          <a:xfrm>
            <a:off x="4744202" y="5636471"/>
            <a:ext cx="609600" cy="457200"/>
            <a:chOff x="663" y="2784"/>
            <a:chExt cx="384" cy="288"/>
          </a:xfrm>
        </p:grpSpPr>
        <p:sp>
          <p:nvSpPr>
            <p:cNvPr id="202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3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204" name="TextBox 146"/>
          <p:cNvSpPr txBox="1">
            <a:spLocks noChangeArrowheads="1"/>
          </p:cNvSpPr>
          <p:nvPr/>
        </p:nvSpPr>
        <p:spPr bwMode="auto">
          <a:xfrm>
            <a:off x="5919787" y="5565774"/>
            <a:ext cx="1957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Linear</a:t>
            </a:r>
            <a:endParaRPr lang="en-US" alt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205" name="Group 243"/>
          <p:cNvGrpSpPr>
            <a:grpSpLocks/>
          </p:cNvGrpSpPr>
          <p:nvPr/>
        </p:nvGrpSpPr>
        <p:grpSpPr bwMode="auto">
          <a:xfrm>
            <a:off x="7267575" y="5638800"/>
            <a:ext cx="609600" cy="457200"/>
            <a:chOff x="663" y="2784"/>
            <a:chExt cx="384" cy="288"/>
          </a:xfrm>
        </p:grpSpPr>
        <p:sp>
          <p:nvSpPr>
            <p:cNvPr id="206" name="Oval 24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07" name="Text Box 24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240631" y="2532618"/>
            <a:ext cx="55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813887" y="2522090"/>
            <a:ext cx="55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488803" y="2515903"/>
            <a:ext cx="55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814787" y="2843480"/>
            <a:ext cx="55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∙3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549813" y="2844507"/>
            <a:ext cx="55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∙3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7137003" y="2843480"/>
            <a:ext cx="55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∙3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4" name="TextBox 213"/>
              <p:cNvSpPr txBox="1"/>
              <p:nvPr/>
            </p:nvSpPr>
            <p:spPr>
              <a:xfrm>
                <a:off x="1149282" y="5267502"/>
                <a:ext cx="545955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4" name="TextBox 2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282" y="5267502"/>
                <a:ext cx="545955" cy="526939"/>
              </a:xfrm>
              <a:prstGeom prst="rect">
                <a:avLst/>
              </a:prstGeom>
              <a:blipFill rotWithShape="1">
                <a:blip r:embed="rId5"/>
                <a:stretch>
                  <a:fillRect l="-12360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5" name="TextBox 214"/>
              <p:cNvSpPr txBox="1"/>
              <p:nvPr/>
            </p:nvSpPr>
            <p:spPr>
              <a:xfrm>
                <a:off x="1610958" y="5274730"/>
                <a:ext cx="559197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5" name="TextBox 2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958" y="5274730"/>
                <a:ext cx="559197" cy="526939"/>
              </a:xfrm>
              <a:prstGeom prst="rect">
                <a:avLst/>
              </a:prstGeom>
              <a:blipFill rotWithShape="1">
                <a:blip r:embed="rId6"/>
                <a:stretch>
                  <a:fillRect l="-10870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6" name="TextBox 215"/>
              <p:cNvSpPr txBox="1"/>
              <p:nvPr/>
            </p:nvSpPr>
            <p:spPr>
              <a:xfrm>
                <a:off x="2215952" y="5297140"/>
                <a:ext cx="559197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6" name="TextBox 2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952" y="5297140"/>
                <a:ext cx="559197" cy="526939"/>
              </a:xfrm>
              <a:prstGeom prst="rect">
                <a:avLst/>
              </a:prstGeom>
              <a:blipFill rotWithShape="1">
                <a:blip r:embed="rId7"/>
                <a:stretch>
                  <a:fillRect l="-12088" b="-8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7" name="TextBox 216"/>
          <p:cNvSpPr txBox="1"/>
          <p:nvPr/>
        </p:nvSpPr>
        <p:spPr>
          <a:xfrm>
            <a:off x="5855576" y="5291445"/>
            <a:ext cx="55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6428832" y="5280917"/>
            <a:ext cx="55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7103748" y="5274730"/>
            <a:ext cx="55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  <p:bldP spid="2" grpId="0"/>
      <p:bldP spid="3" grpId="0"/>
      <p:bldP spid="6" grpId="0"/>
      <p:bldP spid="7" grpId="0"/>
      <p:bldP spid="8" grpId="0"/>
      <p:bldP spid="11" grpId="0"/>
      <p:bldP spid="12" grpId="0"/>
      <p:bldP spid="13" grpId="0"/>
      <p:bldP spid="16" grpId="0"/>
      <p:bldP spid="17" grpId="0"/>
      <p:bldP spid="18" grpId="0"/>
      <p:bldP spid="174" grpId="0"/>
      <p:bldP spid="178" grpId="0"/>
      <p:bldP spid="194" grpId="0"/>
      <p:bldP spid="204" grpId="0"/>
      <p:bldP spid="25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4324</TotalTime>
  <Words>265</Words>
  <Application>Microsoft Office PowerPoint</Application>
  <PresentationFormat>On-screen Show (4:3)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Symbol</vt:lpstr>
      <vt:lpstr>Default Design</vt:lpstr>
      <vt:lpstr>PowerPoint Presentation</vt:lpstr>
    </vt:vector>
  </TitlesOfParts>
  <Company>BobCo Enterprises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Fraser</dc:creator>
  <cp:lastModifiedBy>Erin Fraser</cp:lastModifiedBy>
  <cp:revision>130</cp:revision>
  <dcterms:created xsi:type="dcterms:W3CDTF">2010-09-26T23:30:51Z</dcterms:created>
  <dcterms:modified xsi:type="dcterms:W3CDTF">2015-08-21T18:19:01Z</dcterms:modified>
</cp:coreProperties>
</file>