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8" autoAdjust="0"/>
    <p:restoredTop sz="94660"/>
  </p:normalViewPr>
  <p:slideViewPr>
    <p:cSldViewPr>
      <p:cViewPr>
        <p:scale>
          <a:sx n="70" d="100"/>
          <a:sy n="7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0D369-227B-498F-B074-781B6204C4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16B2F-E730-4F81-A49C-8FFE45B190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F882-5683-4F5F-ACF5-95AAC175C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257DC-9546-44F0-8336-FCBE39B34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FBA72-62BD-47A6-8A9F-5AA02CD498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85515-5B8B-4AA6-8295-78AC88519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03A4E-1945-4F3B-8A0D-D198274D2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FEF2F-30AE-4DB1-832D-67F687695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27AE9-C75B-42F2-BF1B-92BF33A1D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2D3EA-A1C0-4009-8599-E8A8683E12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16700-BC32-4F28-A010-88B3D8F4DB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601E3C8-D3E4-4969-9743-196DCCFEF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59"/>
          <p:cNvSpPr>
            <a:spLocks noChangeArrowheads="1" noChangeShapeType="1" noTextEdit="1"/>
          </p:cNvSpPr>
          <p:nvPr/>
        </p:nvSpPr>
        <p:spPr bwMode="auto">
          <a:xfrm>
            <a:off x="0" y="533400"/>
            <a:ext cx="1905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Bellwork:</a:t>
            </a:r>
          </a:p>
        </p:txBody>
      </p:sp>
      <p:sp>
        <p:nvSpPr>
          <p:cNvPr id="13314" name="WordArt 60"/>
          <p:cNvSpPr>
            <a:spLocks noChangeArrowheads="1" noChangeShapeType="1" noTextEdit="1"/>
          </p:cNvSpPr>
          <p:nvPr/>
        </p:nvSpPr>
        <p:spPr bwMode="auto">
          <a:xfrm>
            <a:off x="2514600" y="12700"/>
            <a:ext cx="1765300" cy="44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Have Out:</a:t>
            </a:r>
          </a:p>
        </p:txBody>
      </p:sp>
      <p:sp>
        <p:nvSpPr>
          <p:cNvPr id="13315" name="WordArt 61"/>
          <p:cNvSpPr>
            <a:spLocks noChangeArrowheads="1" noChangeShapeType="1" noTextEdit="1"/>
          </p:cNvSpPr>
          <p:nvPr/>
        </p:nvSpPr>
        <p:spPr bwMode="auto">
          <a:xfrm>
            <a:off x="14288" y="42863"/>
            <a:ext cx="2044700" cy="44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Module 1, </a:t>
            </a:r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Day </a:t>
            </a:r>
            <a:r>
              <a:rPr lang="en-US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3316" name="Text Box 62"/>
          <p:cNvSpPr txBox="1">
            <a:spLocks noChangeArrowheads="1"/>
          </p:cNvSpPr>
          <p:nvPr/>
        </p:nvSpPr>
        <p:spPr bwMode="auto">
          <a:xfrm>
            <a:off x="4343400" y="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Homework, red pen, assignment sheet, highlighter, GP NB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0" y="1066800"/>
            <a:ext cx="9753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b="1" dirty="0" smtClean="0"/>
              <a:t>Multiply &amp; Simplify </a:t>
            </a:r>
            <a:r>
              <a:rPr lang="en-US" altLang="en-US" sz="2600" b="1" dirty="0"/>
              <a:t>each of the following expressions.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76200" y="1447800"/>
            <a:ext cx="845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1.   4(2</a:t>
            </a:r>
            <a:r>
              <a:rPr lang="en-US" altLang="en-US" sz="2800" b="1" i="1"/>
              <a:t>a </a:t>
            </a:r>
            <a:r>
              <a:rPr lang="en-US" altLang="en-US" sz="2800" b="1"/>
              <a:t>+ 9)</a:t>
            </a:r>
            <a:r>
              <a:rPr lang="en-US" altLang="en-US" sz="2800" b="1" baseline="30000"/>
              <a:t>		       </a:t>
            </a:r>
            <a:r>
              <a:rPr lang="en-US" altLang="en-US" sz="2800" b="1"/>
              <a:t>2.   a(</a:t>
            </a:r>
            <a:r>
              <a:rPr lang="en-US" altLang="en-US" sz="2800" b="1" i="1"/>
              <a:t>2a</a:t>
            </a:r>
            <a:r>
              <a:rPr lang="en-US" altLang="en-US" sz="2800" b="1"/>
              <a:t> + </a:t>
            </a:r>
            <a:r>
              <a:rPr lang="en-US" altLang="en-US" sz="2800" b="1" i="1"/>
              <a:t>9</a:t>
            </a:r>
            <a:r>
              <a:rPr lang="en-US" altLang="en-US" sz="2800" b="1"/>
              <a:t>) + 4(</a:t>
            </a:r>
            <a:r>
              <a:rPr lang="en-US" altLang="en-US" sz="2800" b="1" i="1"/>
              <a:t>2a </a:t>
            </a:r>
            <a:r>
              <a:rPr lang="en-US" altLang="en-US" sz="2800" b="1"/>
              <a:t>+ 9)</a:t>
            </a:r>
          </a:p>
        </p:txBody>
      </p:sp>
      <p:grpSp>
        <p:nvGrpSpPr>
          <p:cNvPr id="80" name="Group 253"/>
          <p:cNvGrpSpPr>
            <a:grpSpLocks/>
          </p:cNvGrpSpPr>
          <p:nvPr/>
        </p:nvGrpSpPr>
        <p:grpSpPr bwMode="auto">
          <a:xfrm>
            <a:off x="304800" y="2514600"/>
            <a:ext cx="609600" cy="457200"/>
            <a:chOff x="663" y="2784"/>
            <a:chExt cx="384" cy="288"/>
          </a:xfrm>
        </p:grpSpPr>
        <p:sp>
          <p:nvSpPr>
            <p:cNvPr id="13386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87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92" name="Text Box 252"/>
          <p:cNvSpPr txBox="1">
            <a:spLocks noChangeArrowheads="1"/>
          </p:cNvSpPr>
          <p:nvPr/>
        </p:nvSpPr>
        <p:spPr bwMode="auto">
          <a:xfrm>
            <a:off x="381000" y="1981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4(2a) + 4(9)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2" name="Group 253"/>
          <p:cNvGrpSpPr>
            <a:grpSpLocks/>
          </p:cNvGrpSpPr>
          <p:nvPr/>
        </p:nvGrpSpPr>
        <p:grpSpPr bwMode="auto">
          <a:xfrm>
            <a:off x="2209800" y="2514600"/>
            <a:ext cx="609600" cy="457200"/>
            <a:chOff x="663" y="2784"/>
            <a:chExt cx="384" cy="288"/>
          </a:xfrm>
        </p:grpSpPr>
        <p:sp>
          <p:nvSpPr>
            <p:cNvPr id="13384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85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3" name="Text Box 252"/>
          <p:cNvSpPr txBox="1">
            <a:spLocks noChangeArrowheads="1"/>
          </p:cNvSpPr>
          <p:nvPr/>
        </p:nvSpPr>
        <p:spPr bwMode="auto">
          <a:xfrm>
            <a:off x="747713" y="249555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8a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5" name="Text Box 252"/>
          <p:cNvSpPr txBox="1">
            <a:spLocks noChangeArrowheads="1"/>
          </p:cNvSpPr>
          <p:nvPr/>
        </p:nvSpPr>
        <p:spPr bwMode="auto">
          <a:xfrm>
            <a:off x="4616450" y="1905000"/>
            <a:ext cx="2546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a(2a) + a(9)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7" name="Text Box 252"/>
          <p:cNvSpPr txBox="1">
            <a:spLocks noChangeArrowheads="1"/>
          </p:cNvSpPr>
          <p:nvPr/>
        </p:nvSpPr>
        <p:spPr bwMode="auto">
          <a:xfrm>
            <a:off x="6357938" y="2413000"/>
            <a:ext cx="1900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+ 8a + 36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Text Box 252"/>
          <p:cNvSpPr txBox="1">
            <a:spLocks noChangeArrowheads="1"/>
          </p:cNvSpPr>
          <p:nvPr/>
        </p:nvSpPr>
        <p:spPr bwMode="auto">
          <a:xfrm>
            <a:off x="1295400" y="2514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+ 36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Text Box 252"/>
          <p:cNvSpPr txBox="1">
            <a:spLocks noChangeArrowheads="1"/>
          </p:cNvSpPr>
          <p:nvPr/>
        </p:nvSpPr>
        <p:spPr bwMode="auto">
          <a:xfrm>
            <a:off x="6637338" y="1890713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+ 4(2a) + 4(9)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" name="Text Box 252"/>
          <p:cNvSpPr txBox="1">
            <a:spLocks noChangeArrowheads="1"/>
          </p:cNvSpPr>
          <p:nvPr/>
        </p:nvSpPr>
        <p:spPr bwMode="auto">
          <a:xfrm>
            <a:off x="4967288" y="2390775"/>
            <a:ext cx="1919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2a</a:t>
            </a:r>
            <a:r>
              <a:rPr lang="en-US" altLang="en-US" sz="2800" baseline="3000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+ 9a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3" name="Text Box 252"/>
          <p:cNvSpPr txBox="1">
            <a:spLocks noChangeArrowheads="1"/>
          </p:cNvSpPr>
          <p:nvPr/>
        </p:nvSpPr>
        <p:spPr bwMode="auto">
          <a:xfrm>
            <a:off x="5295900" y="3033713"/>
            <a:ext cx="2690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2a</a:t>
            </a:r>
            <a:r>
              <a:rPr lang="en-US" altLang="en-US" sz="2800" baseline="3000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+ 17a + 36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14" name="Group 253"/>
          <p:cNvGrpSpPr>
            <a:grpSpLocks/>
          </p:cNvGrpSpPr>
          <p:nvPr/>
        </p:nvGrpSpPr>
        <p:grpSpPr bwMode="auto">
          <a:xfrm>
            <a:off x="4800600" y="3048000"/>
            <a:ext cx="609600" cy="457200"/>
            <a:chOff x="663" y="2784"/>
            <a:chExt cx="384" cy="288"/>
          </a:xfrm>
        </p:grpSpPr>
        <p:sp>
          <p:nvSpPr>
            <p:cNvPr id="13382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83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6" name="Group 253"/>
          <p:cNvGrpSpPr>
            <a:grpSpLocks/>
          </p:cNvGrpSpPr>
          <p:nvPr/>
        </p:nvGrpSpPr>
        <p:grpSpPr bwMode="auto">
          <a:xfrm>
            <a:off x="6324600" y="3427413"/>
            <a:ext cx="609600" cy="457200"/>
            <a:chOff x="663" y="2784"/>
            <a:chExt cx="384" cy="288"/>
          </a:xfrm>
        </p:grpSpPr>
        <p:sp>
          <p:nvSpPr>
            <p:cNvPr id="13380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81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73" name="Group 253"/>
          <p:cNvGrpSpPr>
            <a:grpSpLocks/>
          </p:cNvGrpSpPr>
          <p:nvPr/>
        </p:nvGrpSpPr>
        <p:grpSpPr bwMode="auto">
          <a:xfrm>
            <a:off x="7786688" y="3108325"/>
            <a:ext cx="609600" cy="457200"/>
            <a:chOff x="663" y="2784"/>
            <a:chExt cx="384" cy="288"/>
          </a:xfrm>
        </p:grpSpPr>
        <p:sp>
          <p:nvSpPr>
            <p:cNvPr id="13378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79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13332" name="Text Box 7"/>
          <p:cNvSpPr txBox="1">
            <a:spLocks noChangeArrowheads="1"/>
          </p:cNvSpPr>
          <p:nvPr/>
        </p:nvSpPr>
        <p:spPr bwMode="auto">
          <a:xfrm>
            <a:off x="174625" y="3762375"/>
            <a:ext cx="8893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Since (</a:t>
            </a:r>
            <a:r>
              <a:rPr lang="en-US" altLang="en-US" sz="1800" i="1">
                <a:solidFill>
                  <a:srgbClr val="0000FF"/>
                </a:solidFill>
                <a:latin typeface="Comic Sans MS" pitchFamily="66" charset="0"/>
              </a:rPr>
              <a:t>2a 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+ 9) is a common factor in #2 above, we can rewrite the expression as (</a:t>
            </a:r>
            <a:r>
              <a:rPr lang="en-US" altLang="en-US" sz="1800" i="1">
                <a:solidFill>
                  <a:srgbClr val="0000FF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 + </a:t>
            </a:r>
            <a:r>
              <a:rPr lang="en-US" altLang="en-US" sz="1800" i="1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)(</a:t>
            </a:r>
            <a:r>
              <a:rPr lang="en-US" altLang="en-US" sz="1800" i="1">
                <a:solidFill>
                  <a:srgbClr val="0000FF"/>
                </a:solidFill>
                <a:latin typeface="Comic Sans MS" pitchFamily="66" charset="0"/>
              </a:rPr>
              <a:t>2a 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+ 9).  This means that each term in the 1</a:t>
            </a:r>
            <a:r>
              <a:rPr lang="en-US" altLang="en-US" sz="1800" baseline="30000">
                <a:solidFill>
                  <a:srgbClr val="0000FF"/>
                </a:solidFill>
                <a:latin typeface="Comic Sans MS" pitchFamily="66" charset="0"/>
              </a:rPr>
              <a:t>st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 set of parentheses needs to be multiplied by each term in the 2</a:t>
            </a:r>
            <a:r>
              <a:rPr lang="en-US" altLang="en-US" sz="1800" baseline="30000">
                <a:solidFill>
                  <a:srgbClr val="0000FF"/>
                </a:solidFill>
                <a:latin typeface="Comic Sans MS" pitchFamily="66" charset="0"/>
              </a:rPr>
              <a:t>nd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 set of parentheses, or  a(</a:t>
            </a:r>
            <a:r>
              <a:rPr lang="en-US" altLang="en-US" sz="1800" i="1">
                <a:solidFill>
                  <a:srgbClr val="0000FF"/>
                </a:solidFill>
                <a:latin typeface="Comic Sans MS" pitchFamily="66" charset="0"/>
              </a:rPr>
              <a:t>2a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 + </a:t>
            </a:r>
            <a:r>
              <a:rPr lang="en-US" altLang="en-US" sz="1800" i="1">
                <a:solidFill>
                  <a:srgbClr val="0000FF"/>
                </a:solidFill>
                <a:latin typeface="Comic Sans MS" pitchFamily="66" charset="0"/>
              </a:rPr>
              <a:t>9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) + 4(</a:t>
            </a:r>
            <a:r>
              <a:rPr lang="en-US" altLang="en-US" sz="1800" i="1">
                <a:solidFill>
                  <a:srgbClr val="0000FF"/>
                </a:solidFill>
                <a:latin typeface="Comic Sans MS" pitchFamily="66" charset="0"/>
              </a:rPr>
              <a:t>2a 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+ 9).</a:t>
            </a:r>
          </a:p>
        </p:txBody>
      </p:sp>
      <p:sp>
        <p:nvSpPr>
          <p:cNvPr id="13333" name="Text Box 7"/>
          <p:cNvSpPr txBox="1">
            <a:spLocks noChangeArrowheads="1"/>
          </p:cNvSpPr>
          <p:nvPr/>
        </p:nvSpPr>
        <p:spPr bwMode="auto">
          <a:xfrm>
            <a:off x="381000" y="4648200"/>
            <a:ext cx="845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3.   (x + 2)(x</a:t>
            </a:r>
            <a:r>
              <a:rPr lang="en-US" altLang="en-US" sz="2800" b="1" i="1"/>
              <a:t> </a:t>
            </a:r>
            <a:r>
              <a:rPr lang="en-US" altLang="en-US" sz="2800" b="1"/>
              <a:t>+ 7)</a:t>
            </a:r>
            <a:r>
              <a:rPr lang="en-US" altLang="en-US" sz="2800" b="1" baseline="30000"/>
              <a:t>		       </a:t>
            </a:r>
            <a:r>
              <a:rPr lang="en-US" altLang="en-US" sz="2800" b="1"/>
              <a:t>4.   (</a:t>
            </a:r>
            <a:r>
              <a:rPr lang="en-US" altLang="en-US" sz="2800" b="1" i="1"/>
              <a:t>3t</a:t>
            </a:r>
            <a:r>
              <a:rPr lang="en-US" altLang="en-US" sz="2800" b="1"/>
              <a:t> – 4)(</a:t>
            </a:r>
            <a:r>
              <a:rPr lang="en-US" altLang="en-US" sz="2800" b="1" i="1"/>
              <a:t>t </a:t>
            </a:r>
            <a:r>
              <a:rPr lang="en-US" altLang="en-US" sz="2800" b="1"/>
              <a:t>+ 5)</a:t>
            </a:r>
          </a:p>
        </p:txBody>
      </p:sp>
      <p:sp>
        <p:nvSpPr>
          <p:cNvPr id="81" name="Text Box 252"/>
          <p:cNvSpPr txBox="1">
            <a:spLocks noChangeArrowheads="1"/>
          </p:cNvSpPr>
          <p:nvPr/>
        </p:nvSpPr>
        <p:spPr bwMode="auto">
          <a:xfrm>
            <a:off x="609600" y="5148263"/>
            <a:ext cx="3570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x(x + 7) + 2(x + 7)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2" name="Text Box 252"/>
          <p:cNvSpPr txBox="1">
            <a:spLocks noChangeArrowheads="1"/>
          </p:cNvSpPr>
          <p:nvPr/>
        </p:nvSpPr>
        <p:spPr bwMode="auto">
          <a:xfrm>
            <a:off x="693738" y="5638800"/>
            <a:ext cx="1919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US" altLang="en-US" sz="2800" baseline="3000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+ 7x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9" name="Text Box 252"/>
          <p:cNvSpPr txBox="1">
            <a:spLocks noChangeArrowheads="1"/>
          </p:cNvSpPr>
          <p:nvPr/>
        </p:nvSpPr>
        <p:spPr bwMode="auto">
          <a:xfrm>
            <a:off x="1906588" y="5632450"/>
            <a:ext cx="1900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+ 2x + 14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0" name="Text Box 252"/>
          <p:cNvSpPr txBox="1">
            <a:spLocks noChangeArrowheads="1"/>
          </p:cNvSpPr>
          <p:nvPr/>
        </p:nvSpPr>
        <p:spPr bwMode="auto">
          <a:xfrm>
            <a:off x="747713" y="6080125"/>
            <a:ext cx="2690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US" altLang="en-US" sz="2800" baseline="3000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+ 9x + 14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91" name="Group 253"/>
          <p:cNvGrpSpPr>
            <a:grpSpLocks/>
          </p:cNvGrpSpPr>
          <p:nvPr/>
        </p:nvGrpSpPr>
        <p:grpSpPr bwMode="auto">
          <a:xfrm>
            <a:off x="252413" y="6094413"/>
            <a:ext cx="609600" cy="457200"/>
            <a:chOff x="663" y="2784"/>
            <a:chExt cx="384" cy="288"/>
          </a:xfrm>
        </p:grpSpPr>
        <p:sp>
          <p:nvSpPr>
            <p:cNvPr id="13376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77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95" name="Group 253"/>
          <p:cNvGrpSpPr>
            <a:grpSpLocks/>
          </p:cNvGrpSpPr>
          <p:nvPr/>
        </p:nvGrpSpPr>
        <p:grpSpPr bwMode="auto">
          <a:xfrm>
            <a:off x="1776413" y="6475413"/>
            <a:ext cx="609600" cy="457200"/>
            <a:chOff x="663" y="2784"/>
            <a:chExt cx="384" cy="288"/>
          </a:xfrm>
        </p:grpSpPr>
        <p:sp>
          <p:nvSpPr>
            <p:cNvPr id="13374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75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98" name="Group 253"/>
          <p:cNvGrpSpPr>
            <a:grpSpLocks/>
          </p:cNvGrpSpPr>
          <p:nvPr/>
        </p:nvGrpSpPr>
        <p:grpSpPr bwMode="auto">
          <a:xfrm>
            <a:off x="3238500" y="6154738"/>
            <a:ext cx="609600" cy="457200"/>
            <a:chOff x="663" y="2784"/>
            <a:chExt cx="384" cy="288"/>
          </a:xfrm>
        </p:grpSpPr>
        <p:sp>
          <p:nvSpPr>
            <p:cNvPr id="13372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73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101" name="Text Box 252"/>
          <p:cNvSpPr txBox="1">
            <a:spLocks noChangeArrowheads="1"/>
          </p:cNvSpPr>
          <p:nvPr/>
        </p:nvSpPr>
        <p:spPr bwMode="auto">
          <a:xfrm>
            <a:off x="5040313" y="5149850"/>
            <a:ext cx="3570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3t(t + 5) + (–4)(t +5)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2" name="Text Box 252"/>
          <p:cNvSpPr txBox="1">
            <a:spLocks noChangeArrowheads="1"/>
          </p:cNvSpPr>
          <p:nvPr/>
        </p:nvSpPr>
        <p:spPr bwMode="auto">
          <a:xfrm>
            <a:off x="5181600" y="5640388"/>
            <a:ext cx="1919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3t</a:t>
            </a:r>
            <a:r>
              <a:rPr lang="en-US" altLang="en-US" sz="2800" baseline="3000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+ 15t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9" name="Text Box 252"/>
          <p:cNvSpPr txBox="1">
            <a:spLocks noChangeArrowheads="1"/>
          </p:cNvSpPr>
          <p:nvPr/>
        </p:nvSpPr>
        <p:spPr bwMode="auto">
          <a:xfrm>
            <a:off x="6710363" y="5643563"/>
            <a:ext cx="19002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– 4t – 20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10" name="Text Box 252"/>
          <p:cNvSpPr txBox="1">
            <a:spLocks noChangeArrowheads="1"/>
          </p:cNvSpPr>
          <p:nvPr/>
        </p:nvSpPr>
        <p:spPr bwMode="auto">
          <a:xfrm>
            <a:off x="5410200" y="6064250"/>
            <a:ext cx="26908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3t</a:t>
            </a:r>
            <a:r>
              <a:rPr lang="en-US" altLang="en-US" sz="2800" baseline="3000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US" altLang="en-US" sz="2800">
                <a:solidFill>
                  <a:srgbClr val="FF0000"/>
                </a:solidFill>
                <a:latin typeface="Comic Sans MS" pitchFamily="66" charset="0"/>
              </a:rPr>
              <a:t>+ 11t – 20</a:t>
            </a:r>
            <a:endParaRPr lang="en-US" altLang="en-US" sz="28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111" name="Group 253"/>
          <p:cNvGrpSpPr>
            <a:grpSpLocks/>
          </p:cNvGrpSpPr>
          <p:nvPr/>
        </p:nvGrpSpPr>
        <p:grpSpPr bwMode="auto">
          <a:xfrm>
            <a:off x="4927600" y="6138863"/>
            <a:ext cx="609600" cy="457200"/>
            <a:chOff x="663" y="2784"/>
            <a:chExt cx="384" cy="288"/>
          </a:xfrm>
        </p:grpSpPr>
        <p:sp>
          <p:nvSpPr>
            <p:cNvPr id="13370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71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14" name="Group 253"/>
          <p:cNvGrpSpPr>
            <a:grpSpLocks/>
          </p:cNvGrpSpPr>
          <p:nvPr/>
        </p:nvGrpSpPr>
        <p:grpSpPr bwMode="auto">
          <a:xfrm>
            <a:off x="6208713" y="6477000"/>
            <a:ext cx="609600" cy="457200"/>
            <a:chOff x="663" y="2784"/>
            <a:chExt cx="384" cy="288"/>
          </a:xfrm>
        </p:grpSpPr>
        <p:sp>
          <p:nvSpPr>
            <p:cNvPr id="13368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9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17" name="Group 253"/>
          <p:cNvGrpSpPr>
            <a:grpSpLocks/>
          </p:cNvGrpSpPr>
          <p:nvPr/>
        </p:nvGrpSpPr>
        <p:grpSpPr bwMode="auto">
          <a:xfrm>
            <a:off x="7670800" y="6156325"/>
            <a:ext cx="609600" cy="457200"/>
            <a:chOff x="663" y="2784"/>
            <a:chExt cx="384" cy="288"/>
          </a:xfrm>
        </p:grpSpPr>
        <p:sp>
          <p:nvSpPr>
            <p:cNvPr id="13366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7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20" name="Group 308"/>
          <p:cNvGrpSpPr>
            <a:grpSpLocks/>
          </p:cNvGrpSpPr>
          <p:nvPr/>
        </p:nvGrpSpPr>
        <p:grpSpPr bwMode="auto">
          <a:xfrm>
            <a:off x="4378325" y="2409825"/>
            <a:ext cx="609600" cy="457200"/>
            <a:chOff x="663" y="2784"/>
            <a:chExt cx="384" cy="288"/>
          </a:xfrm>
        </p:grpSpPr>
        <p:sp>
          <p:nvSpPr>
            <p:cNvPr id="13364" name="Oval 309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5" name="Text Box 310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</a:t>
              </a:r>
              <a:r>
                <a:rPr lang="en-US" altLang="en-US" sz="2000">
                  <a:solidFill>
                    <a:srgbClr val="990099"/>
                  </a:solidFill>
                  <a:latin typeface="Comic Sans MS" pitchFamily="66" charset="0"/>
                </a:rPr>
                <a:t>½</a:t>
              </a:r>
              <a:r>
                <a:rPr lang="en-US" altLang="en-US" sz="2000">
                  <a:solidFill>
                    <a:srgbClr val="990099"/>
                  </a:solidFill>
                </a:rPr>
                <a:t> </a:t>
              </a:r>
            </a:p>
          </p:txBody>
        </p:sp>
      </p:grpSp>
      <p:grpSp>
        <p:nvGrpSpPr>
          <p:cNvPr id="123" name="Group 308"/>
          <p:cNvGrpSpPr>
            <a:grpSpLocks/>
          </p:cNvGrpSpPr>
          <p:nvPr/>
        </p:nvGrpSpPr>
        <p:grpSpPr bwMode="auto">
          <a:xfrm>
            <a:off x="8029575" y="2465388"/>
            <a:ext cx="609600" cy="457200"/>
            <a:chOff x="663" y="2784"/>
            <a:chExt cx="384" cy="288"/>
          </a:xfrm>
        </p:grpSpPr>
        <p:sp>
          <p:nvSpPr>
            <p:cNvPr id="13362" name="Oval 309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3" name="Text Box 310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</a:t>
              </a:r>
              <a:r>
                <a:rPr lang="en-US" altLang="en-US" sz="2000">
                  <a:solidFill>
                    <a:srgbClr val="990099"/>
                  </a:solidFill>
                  <a:latin typeface="Comic Sans MS" pitchFamily="66" charset="0"/>
                </a:rPr>
                <a:t>½</a:t>
              </a:r>
              <a:r>
                <a:rPr lang="en-US" altLang="en-US" sz="2000">
                  <a:solidFill>
                    <a:srgbClr val="990099"/>
                  </a:solidFill>
                </a:rPr>
                <a:t> </a:t>
              </a:r>
            </a:p>
          </p:txBody>
        </p:sp>
      </p:grpSp>
      <p:grpSp>
        <p:nvGrpSpPr>
          <p:cNvPr id="126" name="Group 308"/>
          <p:cNvGrpSpPr>
            <a:grpSpLocks/>
          </p:cNvGrpSpPr>
          <p:nvPr/>
        </p:nvGrpSpPr>
        <p:grpSpPr bwMode="auto">
          <a:xfrm>
            <a:off x="174625" y="5588000"/>
            <a:ext cx="609600" cy="457200"/>
            <a:chOff x="663" y="2784"/>
            <a:chExt cx="384" cy="288"/>
          </a:xfrm>
        </p:grpSpPr>
        <p:sp>
          <p:nvSpPr>
            <p:cNvPr id="13360" name="Oval 309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1" name="Text Box 310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</a:t>
              </a:r>
              <a:r>
                <a:rPr lang="en-US" altLang="en-US" sz="2000">
                  <a:solidFill>
                    <a:srgbClr val="990099"/>
                  </a:solidFill>
                  <a:latin typeface="Comic Sans MS" pitchFamily="66" charset="0"/>
                </a:rPr>
                <a:t>½</a:t>
              </a:r>
              <a:r>
                <a:rPr lang="en-US" altLang="en-US" sz="2000">
                  <a:solidFill>
                    <a:srgbClr val="990099"/>
                  </a:solidFill>
                </a:rPr>
                <a:t> </a:t>
              </a:r>
            </a:p>
          </p:txBody>
        </p:sp>
      </p:grpSp>
      <p:grpSp>
        <p:nvGrpSpPr>
          <p:cNvPr id="129" name="Group 308"/>
          <p:cNvGrpSpPr>
            <a:grpSpLocks/>
          </p:cNvGrpSpPr>
          <p:nvPr/>
        </p:nvGrpSpPr>
        <p:grpSpPr bwMode="auto">
          <a:xfrm>
            <a:off x="3481388" y="5673725"/>
            <a:ext cx="609600" cy="457200"/>
            <a:chOff x="663" y="2784"/>
            <a:chExt cx="384" cy="288"/>
          </a:xfrm>
        </p:grpSpPr>
        <p:sp>
          <p:nvSpPr>
            <p:cNvPr id="13358" name="Oval 309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59" name="Text Box 310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</a:t>
              </a:r>
              <a:r>
                <a:rPr lang="en-US" altLang="en-US" sz="2000">
                  <a:solidFill>
                    <a:srgbClr val="990099"/>
                  </a:solidFill>
                  <a:latin typeface="Comic Sans MS" pitchFamily="66" charset="0"/>
                </a:rPr>
                <a:t>½</a:t>
              </a:r>
              <a:r>
                <a:rPr lang="en-US" altLang="en-US" sz="2000">
                  <a:solidFill>
                    <a:srgbClr val="990099"/>
                  </a:solidFill>
                </a:rPr>
                <a:t> </a:t>
              </a:r>
            </a:p>
          </p:txBody>
        </p:sp>
      </p:grpSp>
      <p:grpSp>
        <p:nvGrpSpPr>
          <p:cNvPr id="132" name="Group 308"/>
          <p:cNvGrpSpPr>
            <a:grpSpLocks/>
          </p:cNvGrpSpPr>
          <p:nvPr/>
        </p:nvGrpSpPr>
        <p:grpSpPr bwMode="auto">
          <a:xfrm>
            <a:off x="4683125" y="5588000"/>
            <a:ext cx="609600" cy="457200"/>
            <a:chOff x="663" y="2784"/>
            <a:chExt cx="384" cy="288"/>
          </a:xfrm>
        </p:grpSpPr>
        <p:sp>
          <p:nvSpPr>
            <p:cNvPr id="13356" name="Oval 309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57" name="Text Box 310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</a:t>
              </a:r>
              <a:r>
                <a:rPr lang="en-US" altLang="en-US" sz="2000">
                  <a:solidFill>
                    <a:srgbClr val="990099"/>
                  </a:solidFill>
                  <a:latin typeface="Comic Sans MS" pitchFamily="66" charset="0"/>
                </a:rPr>
                <a:t>½</a:t>
              </a:r>
              <a:r>
                <a:rPr lang="en-US" altLang="en-US" sz="2000">
                  <a:solidFill>
                    <a:srgbClr val="990099"/>
                  </a:solidFill>
                </a:rPr>
                <a:t> </a:t>
              </a:r>
            </a:p>
          </p:txBody>
        </p:sp>
      </p:grpSp>
      <p:grpSp>
        <p:nvGrpSpPr>
          <p:cNvPr id="135" name="Group 308"/>
          <p:cNvGrpSpPr>
            <a:grpSpLocks/>
          </p:cNvGrpSpPr>
          <p:nvPr/>
        </p:nvGrpSpPr>
        <p:grpSpPr bwMode="auto">
          <a:xfrm>
            <a:off x="8272463" y="5699125"/>
            <a:ext cx="609600" cy="457200"/>
            <a:chOff x="663" y="2784"/>
            <a:chExt cx="384" cy="288"/>
          </a:xfrm>
        </p:grpSpPr>
        <p:sp>
          <p:nvSpPr>
            <p:cNvPr id="13354" name="Oval 309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55" name="Text Box 310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</a:t>
              </a:r>
              <a:r>
                <a:rPr lang="en-US" altLang="en-US" sz="2000">
                  <a:solidFill>
                    <a:srgbClr val="990099"/>
                  </a:solidFill>
                  <a:latin typeface="Comic Sans MS" pitchFamily="66" charset="0"/>
                </a:rPr>
                <a:t>½</a:t>
              </a:r>
              <a:r>
                <a:rPr lang="en-US" altLang="en-US" sz="2000">
                  <a:solidFill>
                    <a:srgbClr val="990099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3" grpId="0"/>
      <p:bldP spid="5" grpId="0"/>
      <p:bldP spid="7" grpId="0"/>
      <p:bldP spid="8" grpId="0"/>
      <p:bldP spid="9" grpId="0"/>
      <p:bldP spid="11" grpId="0"/>
      <p:bldP spid="13" grpId="0"/>
      <p:bldP spid="81" grpId="0"/>
      <p:bldP spid="82" grpId="0"/>
      <p:bldP spid="89" grpId="0"/>
      <p:bldP spid="90" grpId="0"/>
      <p:bldP spid="101" grpId="0"/>
      <p:bldP spid="102" grpId="0"/>
      <p:bldP spid="109" grpId="0"/>
      <p:bldP spid="1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217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BobCo</dc:creator>
  <cp:lastModifiedBy>Erin Fraser</cp:lastModifiedBy>
  <cp:revision>68</cp:revision>
  <dcterms:created xsi:type="dcterms:W3CDTF">2014-08-24T23:30:28Z</dcterms:created>
  <dcterms:modified xsi:type="dcterms:W3CDTF">2015-08-21T17:11:02Z</dcterms:modified>
</cp:coreProperties>
</file>