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9933"/>
    <a:srgbClr val="FF0000"/>
    <a:srgbClr val="003399"/>
    <a:srgbClr val="CC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34" autoAdjust="0"/>
  </p:normalViewPr>
  <p:slideViewPr>
    <p:cSldViewPr>
      <p:cViewPr varScale="1">
        <p:scale>
          <a:sx n="102" d="100"/>
          <a:sy n="102" d="100"/>
        </p:scale>
        <p:origin x="26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45F43-F963-4D33-8484-8DA25949AD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86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03A6D9-DBF3-4FF8-874D-93134CBE78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46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3E1D3-AA0C-4C85-BD10-B6CBE2EFB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90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8F989-FC06-4669-93F8-F889CBB383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76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98CCF-6693-4F9B-A03D-15AFC791C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71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39419-8F17-4C8F-8010-52F5BFE7C7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53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37A2A-EC13-4A27-955E-6935698503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8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08729-9713-4819-8079-DE0BE9BB7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95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1EB47-8251-4B6F-8FAA-822D40D75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52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A4BD1-51E0-4359-8AE7-5E2E0E079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5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51558-8E58-488A-8D15-B617D35D9C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81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D674071-7817-4CF9-878E-4BD5BE97CB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9"/>
          <p:cNvSpPr>
            <a:spLocks noChangeArrowheads="1" noChangeShapeType="1" noTextEdit="1"/>
          </p:cNvSpPr>
          <p:nvPr/>
        </p:nvSpPr>
        <p:spPr bwMode="auto">
          <a:xfrm>
            <a:off x="76200" y="782638"/>
            <a:ext cx="1701800" cy="496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Bellwork:</a:t>
            </a:r>
          </a:p>
        </p:txBody>
      </p:sp>
      <p:sp>
        <p:nvSpPr>
          <p:cNvPr id="2051" name="WordArt 60"/>
          <p:cNvSpPr>
            <a:spLocks noChangeArrowheads="1" noChangeShapeType="1" noTextEdit="1"/>
          </p:cNvSpPr>
          <p:nvPr/>
        </p:nvSpPr>
        <p:spPr bwMode="auto">
          <a:xfrm>
            <a:off x="2359025" y="65088"/>
            <a:ext cx="1450975" cy="417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Have Out:</a:t>
            </a:r>
          </a:p>
        </p:txBody>
      </p:sp>
      <p:sp>
        <p:nvSpPr>
          <p:cNvPr id="2052" name="WordArt 61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0447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Module 1, Day 6</a:t>
            </a:r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3810000" y="-76200"/>
            <a:ext cx="5410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Homework, red pen, pencil, GP NB, assignment sheet, highlighter, module </a:t>
            </a:r>
          </a:p>
        </p:txBody>
      </p:sp>
      <p:sp>
        <p:nvSpPr>
          <p:cNvPr id="2054" name="Text Box 62"/>
          <p:cNvSpPr txBox="1">
            <a:spLocks noChangeArrowheads="1"/>
          </p:cNvSpPr>
          <p:nvPr/>
        </p:nvSpPr>
        <p:spPr bwMode="auto">
          <a:xfrm>
            <a:off x="1981200" y="879475"/>
            <a:ext cx="7467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cs typeface="Arial" panose="020B0604020202020204" pitchFamily="34" charset="0"/>
              </a:rPr>
              <a:t>Find the explicit equation for each of the linear sequences. Simplify into ax + b form.</a:t>
            </a:r>
          </a:p>
        </p:txBody>
      </p:sp>
      <p:sp>
        <p:nvSpPr>
          <p:cNvPr id="2055" name="Text Box 62"/>
          <p:cNvSpPr txBox="1">
            <a:spLocks noChangeArrowheads="1"/>
          </p:cNvSpPr>
          <p:nvPr/>
        </p:nvSpPr>
        <p:spPr bwMode="auto">
          <a:xfrm>
            <a:off x="76200" y="2095500"/>
            <a:ext cx="53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cs typeface="Arial" panose="020B0604020202020204" pitchFamily="34" charset="0"/>
              </a:rPr>
              <a:t>1.  </a:t>
            </a:r>
          </a:p>
        </p:txBody>
      </p:sp>
      <p:graphicFrame>
        <p:nvGraphicFramePr>
          <p:cNvPr id="119" name="Group 188"/>
          <p:cNvGraphicFramePr>
            <a:graphicFrameLocks noGrp="1"/>
          </p:cNvGraphicFramePr>
          <p:nvPr/>
        </p:nvGraphicFramePr>
        <p:xfrm>
          <a:off x="654050" y="2209800"/>
          <a:ext cx="1704976" cy="1676400"/>
        </p:xfrm>
        <a:graphic>
          <a:graphicData uri="http://schemas.openxmlformats.org/drawingml/2006/table">
            <a:tbl>
              <a:tblPr/>
              <a:tblGrid>
                <a:gridCol w="852488"/>
                <a:gridCol w="852488"/>
              </a:tblGrid>
              <a:tr h="3131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6" name="Text Box 62"/>
          <p:cNvSpPr txBox="1">
            <a:spLocks noChangeArrowheads="1"/>
          </p:cNvSpPr>
          <p:nvPr/>
        </p:nvSpPr>
        <p:spPr bwMode="auto">
          <a:xfrm>
            <a:off x="3076575" y="2078038"/>
            <a:ext cx="533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cs typeface="Arial" panose="020B0604020202020204" pitchFamily="34" charset="0"/>
              </a:rPr>
              <a:t>2.  </a:t>
            </a:r>
          </a:p>
        </p:txBody>
      </p:sp>
      <p:graphicFrame>
        <p:nvGraphicFramePr>
          <p:cNvPr id="44" name="Group 188"/>
          <p:cNvGraphicFramePr>
            <a:graphicFrameLocks noGrp="1"/>
          </p:cNvGraphicFramePr>
          <p:nvPr/>
        </p:nvGraphicFramePr>
        <p:xfrm>
          <a:off x="3505200" y="2198688"/>
          <a:ext cx="1752600" cy="1676400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</a:tblGrid>
              <a:tr h="299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7" name="Text Box 62"/>
          <p:cNvSpPr txBox="1">
            <a:spLocks noChangeArrowheads="1"/>
          </p:cNvSpPr>
          <p:nvPr/>
        </p:nvSpPr>
        <p:spPr bwMode="auto">
          <a:xfrm>
            <a:off x="6019800" y="2095500"/>
            <a:ext cx="53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cs typeface="Arial" panose="020B0604020202020204" pitchFamily="34" charset="0"/>
              </a:rPr>
              <a:t>3.  </a:t>
            </a:r>
          </a:p>
        </p:txBody>
      </p:sp>
      <p:graphicFrame>
        <p:nvGraphicFramePr>
          <p:cNvPr id="21" name="Group 188"/>
          <p:cNvGraphicFramePr>
            <a:graphicFrameLocks noGrp="1"/>
          </p:cNvGraphicFramePr>
          <p:nvPr/>
        </p:nvGraphicFramePr>
        <p:xfrm>
          <a:off x="6597650" y="2209800"/>
          <a:ext cx="1704976" cy="1676400"/>
        </p:xfrm>
        <a:graphic>
          <a:graphicData uri="http://schemas.openxmlformats.org/drawingml/2006/table">
            <a:tbl>
              <a:tblPr/>
              <a:tblGrid>
                <a:gridCol w="852488"/>
                <a:gridCol w="852488"/>
              </a:tblGrid>
              <a:tr h="3131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alt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1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83" marR="914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1483" marR="914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Curved Left Arrow 21"/>
          <p:cNvSpPr/>
          <p:nvPr/>
        </p:nvSpPr>
        <p:spPr>
          <a:xfrm>
            <a:off x="2047875" y="2657475"/>
            <a:ext cx="152400" cy="401638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Left Arrow 22"/>
          <p:cNvSpPr/>
          <p:nvPr/>
        </p:nvSpPr>
        <p:spPr>
          <a:xfrm>
            <a:off x="2071688" y="3068638"/>
            <a:ext cx="152400" cy="401637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>
            <a:off x="2101850" y="3462338"/>
            <a:ext cx="152400" cy="401637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78063" y="2884488"/>
            <a:ext cx="541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9933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81238" y="3181350"/>
            <a:ext cx="54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9933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98700" y="3505200"/>
            <a:ext cx="54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9933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28" name="TextBox 146"/>
          <p:cNvSpPr txBox="1">
            <a:spLocks noChangeArrowheads="1"/>
          </p:cNvSpPr>
          <p:nvPr/>
        </p:nvSpPr>
        <p:spPr bwMode="auto">
          <a:xfrm>
            <a:off x="-82550" y="4414838"/>
            <a:ext cx="325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) = 8 -3(x – 1)</a:t>
            </a:r>
          </a:p>
        </p:txBody>
      </p:sp>
      <p:grpSp>
        <p:nvGrpSpPr>
          <p:cNvPr id="29" name="Group 243"/>
          <p:cNvGrpSpPr>
            <a:grpSpLocks/>
          </p:cNvGrpSpPr>
          <p:nvPr/>
        </p:nvGrpSpPr>
        <p:grpSpPr bwMode="auto">
          <a:xfrm>
            <a:off x="2122488" y="4038600"/>
            <a:ext cx="609600" cy="457200"/>
            <a:chOff x="663" y="2784"/>
            <a:chExt cx="384" cy="288"/>
          </a:xfrm>
        </p:grpSpPr>
        <p:sp>
          <p:nvSpPr>
            <p:cNvPr id="2157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8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32" name="TextBox 146"/>
          <p:cNvSpPr txBox="1">
            <a:spLocks noChangeArrowheads="1"/>
          </p:cNvSpPr>
          <p:nvPr/>
        </p:nvSpPr>
        <p:spPr bwMode="auto">
          <a:xfrm>
            <a:off x="-85725" y="4903788"/>
            <a:ext cx="3255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) = 8 -3x + 3</a:t>
            </a:r>
          </a:p>
        </p:txBody>
      </p:sp>
      <p:sp>
        <p:nvSpPr>
          <p:cNvPr id="33" name="TextBox 146"/>
          <p:cNvSpPr txBox="1">
            <a:spLocks noChangeArrowheads="1"/>
          </p:cNvSpPr>
          <p:nvPr/>
        </p:nvSpPr>
        <p:spPr bwMode="auto">
          <a:xfrm>
            <a:off x="-85725" y="5405438"/>
            <a:ext cx="3255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) = -3x + 11</a:t>
            </a:r>
          </a:p>
        </p:txBody>
      </p:sp>
      <p:grpSp>
        <p:nvGrpSpPr>
          <p:cNvPr id="34" name="Group 243"/>
          <p:cNvGrpSpPr>
            <a:grpSpLocks/>
          </p:cNvGrpSpPr>
          <p:nvPr/>
        </p:nvGrpSpPr>
        <p:grpSpPr bwMode="auto">
          <a:xfrm>
            <a:off x="2462213" y="5381625"/>
            <a:ext cx="609600" cy="457200"/>
            <a:chOff x="663" y="2784"/>
            <a:chExt cx="384" cy="288"/>
          </a:xfrm>
        </p:grpSpPr>
        <p:sp>
          <p:nvSpPr>
            <p:cNvPr id="2155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6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40" name="Curved Left Arrow 39"/>
          <p:cNvSpPr/>
          <p:nvPr/>
        </p:nvSpPr>
        <p:spPr>
          <a:xfrm>
            <a:off x="4953000" y="2657475"/>
            <a:ext cx="152400" cy="401638"/>
          </a:xfrm>
          <a:prstGeom prst="curvedLef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3366FF"/>
              </a:solidFill>
            </a:endParaRPr>
          </a:p>
        </p:txBody>
      </p:sp>
      <p:sp>
        <p:nvSpPr>
          <p:cNvPr id="41" name="Curved Left Arrow 40"/>
          <p:cNvSpPr/>
          <p:nvPr/>
        </p:nvSpPr>
        <p:spPr>
          <a:xfrm>
            <a:off x="4976813" y="3068638"/>
            <a:ext cx="152400" cy="401637"/>
          </a:xfrm>
          <a:prstGeom prst="curvedLef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3366FF"/>
              </a:solidFill>
            </a:endParaRPr>
          </a:p>
        </p:txBody>
      </p:sp>
      <p:sp>
        <p:nvSpPr>
          <p:cNvPr id="42" name="Curved Left Arrow 41"/>
          <p:cNvSpPr/>
          <p:nvPr/>
        </p:nvSpPr>
        <p:spPr>
          <a:xfrm>
            <a:off x="5006975" y="3462338"/>
            <a:ext cx="152400" cy="401637"/>
          </a:xfrm>
          <a:prstGeom prst="curvedLef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3366FF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203825" y="2824163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66FF"/>
                </a:solidFill>
                <a:latin typeface="Comic Sans MS" panose="030F0702030302020204" pitchFamily="66" charset="0"/>
              </a:rPr>
              <a:t>+4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181600" y="3154363"/>
            <a:ext cx="54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66FF"/>
                </a:solidFill>
                <a:latin typeface="Comic Sans MS" panose="030F0702030302020204" pitchFamily="66" charset="0"/>
              </a:rPr>
              <a:t>+4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191125" y="3519488"/>
            <a:ext cx="54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66FF"/>
                </a:solidFill>
                <a:latin typeface="Comic Sans MS" panose="030F0702030302020204" pitchFamily="66" charset="0"/>
              </a:rPr>
              <a:t>+4</a:t>
            </a:r>
          </a:p>
        </p:txBody>
      </p:sp>
      <p:sp>
        <p:nvSpPr>
          <p:cNvPr id="47" name="TextBox 146"/>
          <p:cNvSpPr txBox="1">
            <a:spLocks noChangeArrowheads="1"/>
          </p:cNvSpPr>
          <p:nvPr/>
        </p:nvSpPr>
        <p:spPr bwMode="auto">
          <a:xfrm>
            <a:off x="3144838" y="4414838"/>
            <a:ext cx="325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3366FF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400" b="1">
                <a:solidFill>
                  <a:srgbClr val="3366FF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b="1" i="1">
                <a:solidFill>
                  <a:srgbClr val="3366FF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2400" b="1">
                <a:solidFill>
                  <a:srgbClr val="3366FF"/>
                </a:solidFill>
                <a:latin typeface="Comic Sans MS" panose="030F0702030302020204" pitchFamily="66" charset="0"/>
              </a:rPr>
              <a:t>) = 2 + 4(x – 2)</a:t>
            </a:r>
          </a:p>
        </p:txBody>
      </p:sp>
      <p:grpSp>
        <p:nvGrpSpPr>
          <p:cNvPr id="48" name="Group 243"/>
          <p:cNvGrpSpPr>
            <a:grpSpLocks/>
          </p:cNvGrpSpPr>
          <p:nvPr/>
        </p:nvGrpSpPr>
        <p:grpSpPr bwMode="auto">
          <a:xfrm>
            <a:off x="5348288" y="4038600"/>
            <a:ext cx="609600" cy="457200"/>
            <a:chOff x="663" y="2784"/>
            <a:chExt cx="384" cy="288"/>
          </a:xfrm>
        </p:grpSpPr>
        <p:sp>
          <p:nvSpPr>
            <p:cNvPr id="2153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4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52" name="TextBox 146"/>
          <p:cNvSpPr txBox="1">
            <a:spLocks noChangeArrowheads="1"/>
          </p:cNvSpPr>
          <p:nvPr/>
        </p:nvSpPr>
        <p:spPr bwMode="auto">
          <a:xfrm>
            <a:off x="3141663" y="4903788"/>
            <a:ext cx="325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3366FF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400" b="1">
                <a:solidFill>
                  <a:srgbClr val="3366FF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b="1" i="1">
                <a:solidFill>
                  <a:srgbClr val="3366FF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2400" b="1">
                <a:solidFill>
                  <a:srgbClr val="3366FF"/>
                </a:solidFill>
                <a:latin typeface="Comic Sans MS" panose="030F0702030302020204" pitchFamily="66" charset="0"/>
              </a:rPr>
              <a:t>) = 2 + 4x - 8</a:t>
            </a:r>
          </a:p>
        </p:txBody>
      </p:sp>
      <p:sp>
        <p:nvSpPr>
          <p:cNvPr id="53" name="TextBox 146"/>
          <p:cNvSpPr txBox="1">
            <a:spLocks noChangeArrowheads="1"/>
          </p:cNvSpPr>
          <p:nvPr/>
        </p:nvSpPr>
        <p:spPr bwMode="auto">
          <a:xfrm>
            <a:off x="3141663" y="5405438"/>
            <a:ext cx="325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3366FF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400" b="1">
                <a:solidFill>
                  <a:srgbClr val="3366FF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b="1" i="1">
                <a:solidFill>
                  <a:srgbClr val="3366FF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2400" b="1">
                <a:solidFill>
                  <a:srgbClr val="3366FF"/>
                </a:solidFill>
                <a:latin typeface="Comic Sans MS" panose="030F0702030302020204" pitchFamily="66" charset="0"/>
              </a:rPr>
              <a:t>) = 4x - 6</a:t>
            </a:r>
          </a:p>
        </p:txBody>
      </p:sp>
      <p:grpSp>
        <p:nvGrpSpPr>
          <p:cNvPr id="54" name="Group 243"/>
          <p:cNvGrpSpPr>
            <a:grpSpLocks/>
          </p:cNvGrpSpPr>
          <p:nvPr/>
        </p:nvGrpSpPr>
        <p:grpSpPr bwMode="auto">
          <a:xfrm>
            <a:off x="5402263" y="5414963"/>
            <a:ext cx="609600" cy="457200"/>
            <a:chOff x="663" y="2784"/>
            <a:chExt cx="384" cy="288"/>
          </a:xfrm>
        </p:grpSpPr>
        <p:sp>
          <p:nvSpPr>
            <p:cNvPr id="2151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2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73" name="Curved Left Arrow 72"/>
          <p:cNvSpPr/>
          <p:nvPr/>
        </p:nvSpPr>
        <p:spPr>
          <a:xfrm>
            <a:off x="8069263" y="2657475"/>
            <a:ext cx="152400" cy="401638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Curved Left Arrow 73"/>
          <p:cNvSpPr/>
          <p:nvPr/>
        </p:nvSpPr>
        <p:spPr>
          <a:xfrm>
            <a:off x="8093075" y="3068638"/>
            <a:ext cx="152400" cy="401637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Curved Left Arrow 74"/>
          <p:cNvSpPr/>
          <p:nvPr/>
        </p:nvSpPr>
        <p:spPr>
          <a:xfrm>
            <a:off x="8123238" y="3462338"/>
            <a:ext cx="152400" cy="401637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8221663" y="2859088"/>
            <a:ext cx="541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9933"/>
                </a:solidFill>
                <a:latin typeface="Comic Sans MS" panose="030F0702030302020204" pitchFamily="66" charset="0"/>
              </a:rPr>
              <a:t>+6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8221663" y="3205163"/>
            <a:ext cx="54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9933"/>
                </a:solidFill>
                <a:latin typeface="Comic Sans MS" panose="030F0702030302020204" pitchFamily="66" charset="0"/>
              </a:rPr>
              <a:t>+6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8234363" y="3543300"/>
            <a:ext cx="54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339933"/>
                </a:solidFill>
                <a:latin typeface="Comic Sans MS" panose="030F0702030302020204" pitchFamily="66" charset="0"/>
              </a:rPr>
              <a:t>+6</a:t>
            </a:r>
          </a:p>
        </p:txBody>
      </p:sp>
      <p:sp>
        <p:nvSpPr>
          <p:cNvPr id="79" name="TextBox 146"/>
          <p:cNvSpPr txBox="1">
            <a:spLocks noChangeArrowheads="1"/>
          </p:cNvSpPr>
          <p:nvPr/>
        </p:nvSpPr>
        <p:spPr bwMode="auto">
          <a:xfrm>
            <a:off x="6173788" y="4414838"/>
            <a:ext cx="325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) = -1 + 6x</a:t>
            </a:r>
          </a:p>
        </p:txBody>
      </p:sp>
      <p:grpSp>
        <p:nvGrpSpPr>
          <p:cNvPr id="80" name="Group 243"/>
          <p:cNvGrpSpPr>
            <a:grpSpLocks/>
          </p:cNvGrpSpPr>
          <p:nvPr/>
        </p:nvGrpSpPr>
        <p:grpSpPr bwMode="auto">
          <a:xfrm>
            <a:off x="8420100" y="5033963"/>
            <a:ext cx="609600" cy="457200"/>
            <a:chOff x="663" y="2784"/>
            <a:chExt cx="384" cy="288"/>
          </a:xfrm>
        </p:grpSpPr>
        <p:sp>
          <p:nvSpPr>
            <p:cNvPr id="2149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0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+2</a:t>
              </a:r>
            </a:p>
          </p:txBody>
        </p:sp>
      </p:grpSp>
      <p:sp>
        <p:nvSpPr>
          <p:cNvPr id="84" name="TextBox 146"/>
          <p:cNvSpPr txBox="1">
            <a:spLocks noChangeArrowheads="1"/>
          </p:cNvSpPr>
          <p:nvPr/>
        </p:nvSpPr>
        <p:spPr bwMode="auto">
          <a:xfrm>
            <a:off x="6161088" y="5033963"/>
            <a:ext cx="325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d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400" b="1" i="1">
                <a:solidFill>
                  <a:srgbClr val="339933"/>
                </a:solidFill>
                <a:latin typeface="Comic Sans MS" panose="030F0702030302020204" pitchFamily="66" charset="0"/>
              </a:rPr>
              <a:t>x</a:t>
            </a:r>
            <a:r>
              <a:rPr lang="en-US" altLang="en-US" sz="2400" b="1">
                <a:solidFill>
                  <a:srgbClr val="339933"/>
                </a:solidFill>
                <a:latin typeface="Comic Sans MS" panose="030F0702030302020204" pitchFamily="66" charset="0"/>
              </a:rPr>
              <a:t>) = 6x - 1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32" grpId="0"/>
      <p:bldP spid="33" grpId="0"/>
      <p:bldP spid="40" grpId="0" animBg="1"/>
      <p:bldP spid="41" grpId="0" animBg="1"/>
      <p:bldP spid="42" grpId="0" animBg="1"/>
      <p:bldP spid="43" grpId="0"/>
      <p:bldP spid="45" grpId="0"/>
      <p:bldP spid="46" grpId="0"/>
      <p:bldP spid="47" grpId="0"/>
      <p:bldP spid="52" grpId="0"/>
      <p:bldP spid="53" grpId="0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</TotalTime>
  <Words>175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PowerPoint Presentation</vt:lpstr>
    </vt:vector>
  </TitlesOfParts>
  <Company>BobCo Enterprises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Fraser</dc:creator>
  <cp:lastModifiedBy>Erin Fraser</cp:lastModifiedBy>
  <cp:revision>134</cp:revision>
  <dcterms:created xsi:type="dcterms:W3CDTF">2010-09-26T23:30:51Z</dcterms:created>
  <dcterms:modified xsi:type="dcterms:W3CDTF">2016-08-26T19:58:20Z</dcterms:modified>
</cp:coreProperties>
</file>