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FF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5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8B5564-2ACD-4CB4-A761-2D701FF21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9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1739D-EA66-49E1-8FFC-A0C0C7535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97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AFD05-B25C-4059-9F9F-7C7AAD8EE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275DD-70F1-40C2-AB5D-8A987899B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99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DE5A4-0BE4-416A-A2AF-A8085B578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38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6FE3F-333A-45A7-8009-4DF69102A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4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95E9B-E427-44F2-99AC-D139076D4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27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7F73E-44FD-4C38-B38A-31FAA8A7C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27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8DECE-B6C6-4C9B-89E1-C668C8A21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32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05204-F6B3-4C0B-805B-32C1926EC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1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6C2EA-330E-43CB-BA6F-7C7682075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81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F7367-52F9-461F-9EAC-2A8F620B43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50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C5B6516-7850-4002-9EE4-DC4CDB7385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117475" y="1165225"/>
            <a:ext cx="1789113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Bellwork:</a:t>
            </a:r>
          </a:p>
        </p:txBody>
      </p:sp>
      <p:sp>
        <p:nvSpPr>
          <p:cNvPr id="2051" name="WordArt 15"/>
          <p:cNvSpPr>
            <a:spLocks noChangeArrowheads="1" noChangeShapeType="1" noTextEdit="1"/>
          </p:cNvSpPr>
          <p:nvPr/>
        </p:nvSpPr>
        <p:spPr bwMode="auto">
          <a:xfrm>
            <a:off x="2286000" y="0"/>
            <a:ext cx="1447800" cy="762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Have Out:</a:t>
            </a:r>
          </a:p>
        </p:txBody>
      </p:sp>
      <p:sp>
        <p:nvSpPr>
          <p:cNvPr id="2052" name="WordArt 18"/>
          <p:cNvSpPr>
            <a:spLocks noChangeArrowheads="1" noChangeShapeType="1" noTextEdit="1"/>
          </p:cNvSpPr>
          <p:nvPr/>
        </p:nvSpPr>
        <p:spPr bwMode="auto">
          <a:xfrm>
            <a:off x="76200" y="76200"/>
            <a:ext cx="20574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M3D5</a:t>
            </a:r>
          </a:p>
        </p:txBody>
      </p:sp>
      <p:sp>
        <p:nvSpPr>
          <p:cNvPr id="2053" name="Text Box 16"/>
          <p:cNvSpPr txBox="1">
            <a:spLocks noChangeArrowheads="1"/>
          </p:cNvSpPr>
          <p:nvPr/>
        </p:nvSpPr>
        <p:spPr bwMode="auto">
          <a:xfrm>
            <a:off x="1982788" y="1271826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 </a:t>
            </a:r>
            <a:r>
              <a:rPr lang="en-US" altLang="en-US" sz="2400" dirty="0" smtClean="0"/>
              <a:t>2016, </a:t>
            </a:r>
            <a:r>
              <a:rPr lang="en-US" altLang="en-US" sz="2400" dirty="0"/>
              <a:t>the price for gas is $4 per gallon and it rises 6% per year. 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-30584" y="3830639"/>
            <a:ext cx="8874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2.  According to this model, what did it cost in </a:t>
            </a:r>
            <a:r>
              <a:rPr lang="en-US" altLang="en-US" sz="2400" dirty="0" smtClean="0"/>
              <a:t>1982?</a:t>
            </a:r>
            <a:endParaRPr lang="en-US" altLang="en-US" sz="2400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-50800" y="5334000"/>
            <a:ext cx="91963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3.  According to this model, what will you expect it to cost halfway through </a:t>
            </a:r>
            <a:r>
              <a:rPr lang="en-US" altLang="en-US" sz="2400" dirty="0" smtClean="0"/>
              <a:t>2017?</a:t>
            </a:r>
            <a:endParaRPr lang="en-US" altLang="en-US" sz="24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143000" y="2584450"/>
            <a:ext cx="440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This is an exponential problem!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705600" y="2584450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Multiplier: 1.06</a:t>
            </a:r>
          </a:p>
        </p:txBody>
      </p:sp>
      <p:grpSp>
        <p:nvGrpSpPr>
          <p:cNvPr id="18" name="Group 253"/>
          <p:cNvGrpSpPr>
            <a:grpSpLocks/>
          </p:cNvGrpSpPr>
          <p:nvPr/>
        </p:nvGrpSpPr>
        <p:grpSpPr bwMode="auto">
          <a:xfrm>
            <a:off x="2039938" y="3362325"/>
            <a:ext cx="609600" cy="457200"/>
            <a:chOff x="663" y="2784"/>
            <a:chExt cx="384" cy="288"/>
          </a:xfrm>
        </p:grpSpPr>
        <p:sp>
          <p:nvSpPr>
            <p:cNvPr id="2067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68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21" name="Group 253"/>
          <p:cNvGrpSpPr>
            <a:grpSpLocks/>
          </p:cNvGrpSpPr>
          <p:nvPr/>
        </p:nvGrpSpPr>
        <p:grpSpPr bwMode="auto">
          <a:xfrm>
            <a:off x="2921000" y="3405188"/>
            <a:ext cx="609600" cy="457200"/>
            <a:chOff x="663" y="2784"/>
            <a:chExt cx="384" cy="288"/>
          </a:xfrm>
        </p:grpSpPr>
        <p:sp>
          <p:nvSpPr>
            <p:cNvPr id="2065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66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24" name="Group 253"/>
          <p:cNvGrpSpPr>
            <a:grpSpLocks/>
          </p:cNvGrpSpPr>
          <p:nvPr/>
        </p:nvGrpSpPr>
        <p:grpSpPr bwMode="auto">
          <a:xfrm>
            <a:off x="3687763" y="3328988"/>
            <a:ext cx="609600" cy="457200"/>
            <a:chOff x="663" y="2784"/>
            <a:chExt cx="384" cy="288"/>
          </a:xfrm>
        </p:grpSpPr>
        <p:sp>
          <p:nvSpPr>
            <p:cNvPr id="2063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64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2062" name="Text Box 62"/>
          <p:cNvSpPr txBox="1">
            <a:spLocks noChangeArrowheads="1"/>
          </p:cNvSpPr>
          <p:nvPr/>
        </p:nvSpPr>
        <p:spPr bwMode="auto">
          <a:xfrm>
            <a:off x="3810000" y="-76200"/>
            <a:ext cx="541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Homework, red pen, pencil, assignment sheet, highlighter, module 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0" y="2155211"/>
            <a:ext cx="9322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1</a:t>
            </a:r>
            <a:r>
              <a:rPr lang="en-US" altLang="en-US" sz="2400" dirty="0"/>
              <a:t>.  Write an equation to model the cost of gas as a function of time.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11288" y="2986355"/>
                <a:ext cx="3505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(1.06)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−2016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288" y="2986355"/>
                <a:ext cx="3505200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598863" y="2679700"/>
            <a:ext cx="3200400" cy="1200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WOW 55 CENTS for a gallon of gas! Those were the days!</a:t>
            </a:r>
          </a:p>
        </p:txBody>
      </p:sp>
      <p:pic>
        <p:nvPicPr>
          <p:cNvPr id="30732" name="Picture 12" descr="mens-fashion-7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3581400"/>
            <a:ext cx="203041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16"/>
          <p:cNvSpPr txBox="1">
            <a:spLocks noChangeArrowheads="1"/>
          </p:cNvSpPr>
          <p:nvPr/>
        </p:nvSpPr>
        <p:spPr bwMode="auto">
          <a:xfrm>
            <a:off x="101600" y="152400"/>
            <a:ext cx="89773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 2015, the price for gas is $4 and it rises 6% per year.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1. Write an equation to model the cost of gas as a function of time.  </a:t>
            </a:r>
          </a:p>
        </p:txBody>
      </p:sp>
      <p:grpSp>
        <p:nvGrpSpPr>
          <p:cNvPr id="37" name="Group 253"/>
          <p:cNvGrpSpPr>
            <a:grpSpLocks/>
          </p:cNvGrpSpPr>
          <p:nvPr/>
        </p:nvGrpSpPr>
        <p:grpSpPr bwMode="auto">
          <a:xfrm>
            <a:off x="3825875" y="2138363"/>
            <a:ext cx="609600" cy="457200"/>
            <a:chOff x="663" y="2784"/>
            <a:chExt cx="384" cy="288"/>
          </a:xfrm>
        </p:grpSpPr>
        <p:sp>
          <p:nvSpPr>
            <p:cNvPr id="311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1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42" name="Group 253"/>
          <p:cNvGrpSpPr>
            <a:grpSpLocks/>
          </p:cNvGrpSpPr>
          <p:nvPr/>
        </p:nvGrpSpPr>
        <p:grpSpPr bwMode="auto">
          <a:xfrm>
            <a:off x="3090863" y="2728913"/>
            <a:ext cx="609600" cy="457200"/>
            <a:chOff x="663" y="2784"/>
            <a:chExt cx="384" cy="288"/>
          </a:xfrm>
        </p:grpSpPr>
        <p:sp>
          <p:nvSpPr>
            <p:cNvPr id="311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1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45" name="Group 253"/>
          <p:cNvGrpSpPr>
            <a:grpSpLocks/>
          </p:cNvGrpSpPr>
          <p:nvPr/>
        </p:nvGrpSpPr>
        <p:grpSpPr bwMode="auto">
          <a:xfrm>
            <a:off x="2293938" y="3335338"/>
            <a:ext cx="609600" cy="457200"/>
            <a:chOff x="663" y="2784"/>
            <a:chExt cx="384" cy="288"/>
          </a:xfrm>
        </p:grpSpPr>
        <p:sp>
          <p:nvSpPr>
            <p:cNvPr id="3114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15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48" name="Group 253"/>
          <p:cNvGrpSpPr>
            <a:grpSpLocks/>
          </p:cNvGrpSpPr>
          <p:nvPr/>
        </p:nvGrpSpPr>
        <p:grpSpPr bwMode="auto">
          <a:xfrm>
            <a:off x="5484813" y="2293938"/>
            <a:ext cx="609600" cy="457200"/>
            <a:chOff x="663" y="2784"/>
            <a:chExt cx="384" cy="288"/>
          </a:xfrm>
        </p:grpSpPr>
        <p:sp>
          <p:nvSpPr>
            <p:cNvPr id="3112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13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90488" y="1649413"/>
            <a:ext cx="7162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2. According to this model, what did it cost in </a:t>
            </a:r>
            <a:r>
              <a:rPr lang="en-US" altLang="en-US" sz="2400" dirty="0" smtClean="0"/>
              <a:t>1982?</a:t>
            </a:r>
            <a:endParaRPr lang="en-US" altLang="en-US" sz="2400" dirty="0"/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17463" y="3833813"/>
            <a:ext cx="7162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0838" indent="-350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3.  According to this model, what will you expect it to cost halfway through </a:t>
            </a:r>
            <a:r>
              <a:rPr lang="en-US" altLang="en-US" sz="2400" dirty="0" smtClean="0"/>
              <a:t>2017?</a:t>
            </a:r>
            <a:endParaRPr lang="en-US" altLang="en-US" sz="2400" dirty="0"/>
          </a:p>
        </p:txBody>
      </p:sp>
      <p:grpSp>
        <p:nvGrpSpPr>
          <p:cNvPr id="3087" name="Group 253"/>
          <p:cNvGrpSpPr>
            <a:grpSpLocks/>
          </p:cNvGrpSpPr>
          <p:nvPr/>
        </p:nvGrpSpPr>
        <p:grpSpPr bwMode="auto">
          <a:xfrm>
            <a:off x="2670175" y="1192213"/>
            <a:ext cx="609600" cy="457200"/>
            <a:chOff x="663" y="2784"/>
            <a:chExt cx="384" cy="288"/>
          </a:xfrm>
        </p:grpSpPr>
        <p:sp>
          <p:nvSpPr>
            <p:cNvPr id="311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1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3088" name="Group 253"/>
          <p:cNvGrpSpPr>
            <a:grpSpLocks/>
          </p:cNvGrpSpPr>
          <p:nvPr/>
        </p:nvGrpSpPr>
        <p:grpSpPr bwMode="auto">
          <a:xfrm>
            <a:off x="3552825" y="1235075"/>
            <a:ext cx="609600" cy="457200"/>
            <a:chOff x="663" y="2784"/>
            <a:chExt cx="384" cy="288"/>
          </a:xfrm>
        </p:grpSpPr>
        <p:sp>
          <p:nvSpPr>
            <p:cNvPr id="310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0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3089" name="Group 253"/>
          <p:cNvGrpSpPr>
            <a:grpSpLocks/>
          </p:cNvGrpSpPr>
          <p:nvPr/>
        </p:nvGrpSpPr>
        <p:grpSpPr bwMode="auto">
          <a:xfrm>
            <a:off x="4318000" y="1158875"/>
            <a:ext cx="609600" cy="457200"/>
            <a:chOff x="663" y="2784"/>
            <a:chExt cx="384" cy="288"/>
          </a:xfrm>
        </p:grpSpPr>
        <p:sp>
          <p:nvSpPr>
            <p:cNvPr id="310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0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64" name="Group 253"/>
          <p:cNvGrpSpPr>
            <a:grpSpLocks/>
          </p:cNvGrpSpPr>
          <p:nvPr/>
        </p:nvGrpSpPr>
        <p:grpSpPr bwMode="auto">
          <a:xfrm>
            <a:off x="4332288" y="4779963"/>
            <a:ext cx="609600" cy="457200"/>
            <a:chOff x="663" y="2784"/>
            <a:chExt cx="384" cy="288"/>
          </a:xfrm>
        </p:grpSpPr>
        <p:sp>
          <p:nvSpPr>
            <p:cNvPr id="3104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05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69" name="Group 253"/>
          <p:cNvGrpSpPr>
            <a:grpSpLocks/>
          </p:cNvGrpSpPr>
          <p:nvPr/>
        </p:nvGrpSpPr>
        <p:grpSpPr bwMode="auto">
          <a:xfrm>
            <a:off x="3513138" y="5384800"/>
            <a:ext cx="609600" cy="457200"/>
            <a:chOff x="663" y="2784"/>
            <a:chExt cx="384" cy="288"/>
          </a:xfrm>
        </p:grpSpPr>
        <p:sp>
          <p:nvSpPr>
            <p:cNvPr id="3102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03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72" name="Group 253"/>
          <p:cNvGrpSpPr>
            <a:grpSpLocks/>
          </p:cNvGrpSpPr>
          <p:nvPr/>
        </p:nvGrpSpPr>
        <p:grpSpPr bwMode="auto">
          <a:xfrm>
            <a:off x="2581275" y="5888038"/>
            <a:ext cx="609600" cy="457200"/>
            <a:chOff x="663" y="2784"/>
            <a:chExt cx="384" cy="288"/>
          </a:xfrm>
        </p:grpSpPr>
        <p:sp>
          <p:nvSpPr>
            <p:cNvPr id="310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0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75" name="Text Box 11"/>
          <p:cNvSpPr txBox="1">
            <a:spLocks noChangeArrowheads="1"/>
          </p:cNvSpPr>
          <p:nvPr/>
        </p:nvSpPr>
        <p:spPr bwMode="auto">
          <a:xfrm>
            <a:off x="3765550" y="5903913"/>
            <a:ext cx="3200400" cy="8318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It will cost about $4.37 for a gallon of gas! </a:t>
            </a:r>
          </a:p>
        </p:txBody>
      </p:sp>
      <p:grpSp>
        <p:nvGrpSpPr>
          <p:cNvPr id="76" name="Group 253"/>
          <p:cNvGrpSpPr>
            <a:grpSpLocks/>
          </p:cNvGrpSpPr>
          <p:nvPr/>
        </p:nvGrpSpPr>
        <p:grpSpPr bwMode="auto">
          <a:xfrm>
            <a:off x="5651500" y="5519738"/>
            <a:ext cx="609600" cy="457200"/>
            <a:chOff x="663" y="2784"/>
            <a:chExt cx="384" cy="288"/>
          </a:xfrm>
        </p:grpSpPr>
        <p:sp>
          <p:nvSpPr>
            <p:cNvPr id="309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09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2009776" y="841524"/>
                <a:ext cx="3505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(1.06)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−2016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776" y="841524"/>
                <a:ext cx="3505200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-82322" y="2224366"/>
                <a:ext cx="4060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1982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(1.06)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1982−2016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2322" y="2224366"/>
                <a:ext cx="4060825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-461962" y="2769722"/>
                <a:ext cx="4060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1982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(1.06)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−32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1962" y="2769722"/>
                <a:ext cx="4060825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-878681" y="3290653"/>
                <a:ext cx="4060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1982</m:t>
                          </m:r>
                        </m:e>
                      </m:d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0.55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8681" y="3290653"/>
                <a:ext cx="4060825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-200020" y="4815185"/>
                <a:ext cx="4810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2017.5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(1.06)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2017.5−2016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0020" y="4815185"/>
                <a:ext cx="4810349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-348569" y="5300166"/>
                <a:ext cx="4060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2017.5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(1.06)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1.5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8569" y="5300166"/>
                <a:ext cx="4060825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-721519" y="5804127"/>
                <a:ext cx="40608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2017.5</m:t>
                          </m:r>
                        </m:e>
                      </m:d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4.37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519" y="5804127"/>
                <a:ext cx="4060825" cy="4616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75" grpId="0" animBg="1"/>
      <p:bldP spid="50" grpId="0"/>
      <p:bldP spid="51" grpId="0"/>
      <p:bldP spid="52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226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Fraser</dc:creator>
  <cp:lastModifiedBy>Erin Fraser</cp:lastModifiedBy>
  <cp:revision>46</cp:revision>
  <cp:lastPrinted>2015-10-22T14:19:25Z</cp:lastPrinted>
  <dcterms:created xsi:type="dcterms:W3CDTF">1601-01-01T00:00:00Z</dcterms:created>
  <dcterms:modified xsi:type="dcterms:W3CDTF">2016-10-27T18:39:09Z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